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showGuides="1">
      <p:cViewPr>
        <p:scale>
          <a:sx n="46" d="100"/>
          <a:sy n="46" d="100"/>
        </p:scale>
        <p:origin x="-6048" y="14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B489B1-777D-4913-888B-694ED14FBBF1}" type="datetimeFigureOut">
              <a:rPr lang="en-US" smtClean="0"/>
              <a:t>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CA4FD-6472-441E-BF95-E3562F5D4E5A}" type="slidenum">
              <a:rPr lang="en-US" smtClean="0"/>
              <a:t>‹#›</a:t>
            </a:fld>
            <a:endParaRPr lang="en-US"/>
          </a:p>
        </p:txBody>
      </p:sp>
    </p:spTree>
    <p:extLst>
      <p:ext uri="{BB962C8B-B14F-4D97-AF65-F5344CB8AC3E}">
        <p14:creationId xmlns:p14="http://schemas.microsoft.com/office/powerpoint/2010/main" val="278889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B489B1-777D-4913-888B-694ED14FBBF1}" type="datetimeFigureOut">
              <a:rPr lang="en-US" smtClean="0"/>
              <a:t>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CA4FD-6472-441E-BF95-E3562F5D4E5A}" type="slidenum">
              <a:rPr lang="en-US" smtClean="0"/>
              <a:t>‹#›</a:t>
            </a:fld>
            <a:endParaRPr lang="en-US"/>
          </a:p>
        </p:txBody>
      </p:sp>
    </p:spTree>
    <p:extLst>
      <p:ext uri="{BB962C8B-B14F-4D97-AF65-F5344CB8AC3E}">
        <p14:creationId xmlns:p14="http://schemas.microsoft.com/office/powerpoint/2010/main" val="220755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B489B1-777D-4913-888B-694ED14FBBF1}" type="datetimeFigureOut">
              <a:rPr lang="en-US" smtClean="0"/>
              <a:t>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CA4FD-6472-441E-BF95-E3562F5D4E5A}" type="slidenum">
              <a:rPr lang="en-US" smtClean="0"/>
              <a:t>‹#›</a:t>
            </a:fld>
            <a:endParaRPr lang="en-US"/>
          </a:p>
        </p:txBody>
      </p:sp>
    </p:spTree>
    <p:extLst>
      <p:ext uri="{BB962C8B-B14F-4D97-AF65-F5344CB8AC3E}">
        <p14:creationId xmlns:p14="http://schemas.microsoft.com/office/powerpoint/2010/main" val="167654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B489B1-777D-4913-888B-694ED14FBBF1}" type="datetimeFigureOut">
              <a:rPr lang="en-US" smtClean="0"/>
              <a:t>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CA4FD-6472-441E-BF95-E3562F5D4E5A}" type="slidenum">
              <a:rPr lang="en-US" smtClean="0"/>
              <a:t>‹#›</a:t>
            </a:fld>
            <a:endParaRPr lang="en-US"/>
          </a:p>
        </p:txBody>
      </p:sp>
    </p:spTree>
    <p:extLst>
      <p:ext uri="{BB962C8B-B14F-4D97-AF65-F5344CB8AC3E}">
        <p14:creationId xmlns:p14="http://schemas.microsoft.com/office/powerpoint/2010/main" val="425442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B489B1-777D-4913-888B-694ED14FBBF1}" type="datetimeFigureOut">
              <a:rPr lang="en-US" smtClean="0"/>
              <a:t>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CA4FD-6472-441E-BF95-E3562F5D4E5A}" type="slidenum">
              <a:rPr lang="en-US" smtClean="0"/>
              <a:t>‹#›</a:t>
            </a:fld>
            <a:endParaRPr lang="en-US"/>
          </a:p>
        </p:txBody>
      </p:sp>
    </p:spTree>
    <p:extLst>
      <p:ext uri="{BB962C8B-B14F-4D97-AF65-F5344CB8AC3E}">
        <p14:creationId xmlns:p14="http://schemas.microsoft.com/office/powerpoint/2010/main" val="387176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B489B1-777D-4913-888B-694ED14FBBF1}" type="datetimeFigureOut">
              <a:rPr lang="en-US" smtClean="0"/>
              <a:t>10/7/22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CA4FD-6472-441E-BF95-E3562F5D4E5A}" type="slidenum">
              <a:rPr lang="en-US" smtClean="0"/>
              <a:t>‹#›</a:t>
            </a:fld>
            <a:endParaRPr lang="en-US"/>
          </a:p>
        </p:txBody>
      </p:sp>
    </p:spTree>
    <p:extLst>
      <p:ext uri="{BB962C8B-B14F-4D97-AF65-F5344CB8AC3E}">
        <p14:creationId xmlns:p14="http://schemas.microsoft.com/office/powerpoint/2010/main" val="169909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B489B1-777D-4913-888B-694ED14FBBF1}" type="datetimeFigureOut">
              <a:rPr lang="en-US" smtClean="0"/>
              <a:t>10/7/22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7CA4FD-6472-441E-BF95-E3562F5D4E5A}" type="slidenum">
              <a:rPr lang="en-US" smtClean="0"/>
              <a:t>‹#›</a:t>
            </a:fld>
            <a:endParaRPr lang="en-US"/>
          </a:p>
        </p:txBody>
      </p:sp>
    </p:spTree>
    <p:extLst>
      <p:ext uri="{BB962C8B-B14F-4D97-AF65-F5344CB8AC3E}">
        <p14:creationId xmlns:p14="http://schemas.microsoft.com/office/powerpoint/2010/main" val="114999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B489B1-777D-4913-888B-694ED14FBBF1}" type="datetimeFigureOut">
              <a:rPr lang="en-US" smtClean="0"/>
              <a:t>10/7/22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7CA4FD-6472-441E-BF95-E3562F5D4E5A}" type="slidenum">
              <a:rPr lang="en-US" smtClean="0"/>
              <a:t>‹#›</a:t>
            </a:fld>
            <a:endParaRPr lang="en-US"/>
          </a:p>
        </p:txBody>
      </p:sp>
    </p:spTree>
    <p:extLst>
      <p:ext uri="{BB962C8B-B14F-4D97-AF65-F5344CB8AC3E}">
        <p14:creationId xmlns:p14="http://schemas.microsoft.com/office/powerpoint/2010/main" val="294621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489B1-777D-4913-888B-694ED14FBBF1}" type="datetimeFigureOut">
              <a:rPr lang="en-US" smtClean="0"/>
              <a:t>10/7/22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7CA4FD-6472-441E-BF95-E3562F5D4E5A}" type="slidenum">
              <a:rPr lang="en-US" smtClean="0"/>
              <a:t>‹#›</a:t>
            </a:fld>
            <a:endParaRPr lang="en-US"/>
          </a:p>
        </p:txBody>
      </p:sp>
    </p:spTree>
    <p:extLst>
      <p:ext uri="{BB962C8B-B14F-4D97-AF65-F5344CB8AC3E}">
        <p14:creationId xmlns:p14="http://schemas.microsoft.com/office/powerpoint/2010/main" val="168944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FB489B1-777D-4913-888B-694ED14FBBF1}" type="datetimeFigureOut">
              <a:rPr lang="en-US" smtClean="0"/>
              <a:t>10/7/22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CA4FD-6472-441E-BF95-E3562F5D4E5A}" type="slidenum">
              <a:rPr lang="en-US" smtClean="0"/>
              <a:t>‹#›</a:t>
            </a:fld>
            <a:endParaRPr lang="en-US"/>
          </a:p>
        </p:txBody>
      </p:sp>
    </p:spTree>
    <p:extLst>
      <p:ext uri="{BB962C8B-B14F-4D97-AF65-F5344CB8AC3E}">
        <p14:creationId xmlns:p14="http://schemas.microsoft.com/office/powerpoint/2010/main" val="112080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FB489B1-777D-4913-888B-694ED14FBBF1}" type="datetimeFigureOut">
              <a:rPr lang="en-US" smtClean="0"/>
              <a:t>10/7/22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CA4FD-6472-441E-BF95-E3562F5D4E5A}" type="slidenum">
              <a:rPr lang="en-US" smtClean="0"/>
              <a:t>‹#›</a:t>
            </a:fld>
            <a:endParaRPr lang="en-US"/>
          </a:p>
        </p:txBody>
      </p:sp>
    </p:spTree>
    <p:extLst>
      <p:ext uri="{BB962C8B-B14F-4D97-AF65-F5344CB8AC3E}">
        <p14:creationId xmlns:p14="http://schemas.microsoft.com/office/powerpoint/2010/main" val="241822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FB489B1-777D-4913-888B-694ED14FBBF1}" type="datetimeFigureOut">
              <a:rPr lang="en-US" smtClean="0"/>
              <a:t>10/7/22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E7CA4FD-6472-441E-BF95-E3562F5D4E5A}" type="slidenum">
              <a:rPr lang="en-US" smtClean="0"/>
              <a:t>‹#›</a:t>
            </a:fld>
            <a:endParaRPr lang="en-US"/>
          </a:p>
        </p:txBody>
      </p:sp>
    </p:spTree>
    <p:extLst>
      <p:ext uri="{BB962C8B-B14F-4D97-AF65-F5344CB8AC3E}">
        <p14:creationId xmlns:p14="http://schemas.microsoft.com/office/powerpoint/2010/main" val="154805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
            <a:ext cx="43891200" cy="5901063"/>
          </a:xfrm>
          <a:prstGeom prst="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lIns="82296" tIns="41148" rIns="82296" bIns="41148"/>
          <a:lstStyle/>
          <a:p>
            <a:pPr defTabSz="822959">
              <a:defRPr/>
            </a:pPr>
            <a:endParaRPr lang="en-US" sz="2160">
              <a:latin typeface="Arial" charset="0"/>
              <a:ea typeface="ＭＳ Ｐゴシック" pitchFamily="48" charset="-128"/>
            </a:endParaRPr>
          </a:p>
        </p:txBody>
      </p:sp>
      <p:sp>
        <p:nvSpPr>
          <p:cNvPr id="5" name="Subtitle 2"/>
          <p:cNvSpPr txBox="1">
            <a:spLocks/>
          </p:cNvSpPr>
          <p:nvPr/>
        </p:nvSpPr>
        <p:spPr bwMode="auto">
          <a:xfrm>
            <a:off x="7024692" y="4303716"/>
            <a:ext cx="299942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97400">
              <a:defRPr sz="2400">
                <a:solidFill>
                  <a:schemeClr val="tx1"/>
                </a:solidFill>
                <a:latin typeface="Arial" panose="020B0604020202020204" pitchFamily="34" charset="0"/>
                <a:ea typeface="ＭＳ Ｐゴシック" panose="020B0600070205080204" pitchFamily="34" charset="-128"/>
              </a:defRPr>
            </a:lvl1pPr>
            <a:lvl2pPr defTabSz="4597400">
              <a:defRPr sz="2400">
                <a:solidFill>
                  <a:schemeClr val="tx1"/>
                </a:solidFill>
                <a:latin typeface="Arial" panose="020B0604020202020204" pitchFamily="34" charset="0"/>
                <a:ea typeface="ＭＳ Ｐゴシック" panose="020B0600070205080204" pitchFamily="34" charset="-128"/>
              </a:defRPr>
            </a:lvl2pPr>
            <a:lvl3pPr defTabSz="4597400">
              <a:defRPr sz="2400">
                <a:solidFill>
                  <a:schemeClr val="tx1"/>
                </a:solidFill>
                <a:latin typeface="Arial" panose="020B0604020202020204" pitchFamily="34" charset="0"/>
                <a:ea typeface="ＭＳ Ｐゴシック" panose="020B0600070205080204" pitchFamily="34" charset="-128"/>
              </a:defRPr>
            </a:lvl3pPr>
            <a:lvl4pPr defTabSz="4597400">
              <a:defRPr sz="2400">
                <a:solidFill>
                  <a:schemeClr val="tx1"/>
                </a:solidFill>
                <a:latin typeface="Arial" panose="020B0604020202020204" pitchFamily="34" charset="0"/>
                <a:ea typeface="ＭＳ Ｐゴシック" panose="020B0600070205080204" pitchFamily="34" charset="-128"/>
              </a:defRPr>
            </a:lvl4pPr>
            <a:lvl5pPr defTabSz="4597400">
              <a:defRPr sz="2400">
                <a:solidFill>
                  <a:schemeClr val="tx1"/>
                </a:solidFill>
                <a:latin typeface="Arial" panose="020B0604020202020204" pitchFamily="34" charset="0"/>
                <a:ea typeface="ＭＳ Ｐゴシック" panose="020B0600070205080204" pitchFamily="34" charset="-128"/>
              </a:defRPr>
            </a:lvl5pPr>
            <a:lvl6pPr defTabSz="4597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defTabSz="4597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defTabSz="4597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defTabSz="4597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pPr>
            <a:r>
              <a:rPr lang="en-US" altLang="en-US" sz="3600" dirty="0">
                <a:solidFill>
                  <a:schemeClr val="bg1"/>
                </a:solidFill>
              </a:rPr>
              <a:t>1: Drexel University College of Medicine</a:t>
            </a:r>
          </a:p>
          <a:p>
            <a:pPr algn="ctr">
              <a:spcBef>
                <a:spcPct val="20000"/>
              </a:spcBef>
            </a:pPr>
            <a:r>
              <a:rPr lang="en-US" altLang="en-US" sz="3600" dirty="0">
                <a:solidFill>
                  <a:schemeClr val="bg1"/>
                </a:solidFill>
              </a:rPr>
              <a:t>2: University of Pittsburgh Medical Canter Department of Surgery</a:t>
            </a:r>
          </a:p>
        </p:txBody>
      </p:sp>
      <p:sp>
        <p:nvSpPr>
          <p:cNvPr id="7" name="TextBox 6"/>
          <p:cNvSpPr txBox="1"/>
          <p:nvPr userDrawn="1"/>
        </p:nvSpPr>
        <p:spPr bwMode="auto">
          <a:xfrm>
            <a:off x="777875" y="7760711"/>
            <a:ext cx="10058400" cy="10248960"/>
          </a:xfrm>
          <a:prstGeom prst="rect">
            <a:avLst/>
          </a:prstGeom>
          <a:noFill/>
          <a:ln>
            <a:solidFill>
              <a:schemeClr val="accent5">
                <a:lumMod val="50000"/>
              </a:schemeClr>
            </a:solidFill>
          </a:ln>
        </p:spPr>
        <p:txBody>
          <a:bodyPr>
            <a:spAutoFit/>
          </a:bodyPr>
          <a:lstStyle/>
          <a:p>
            <a:pPr>
              <a:defRPr/>
            </a:pPr>
            <a:r>
              <a:rPr lang="en-US" sz="3000" dirty="0"/>
              <a:t>Trauma is one of the most prominent causes of mortality in the United States contributing to over 3 million injuries and 150,000 fatalities annually, many of which are preventable. Trauma systems are intended to mitigate the harms of trauma, while maximizing outcomes in injured patients. In trauma management, urgent treatment is critical as time to care is inversely related to mortality and functional outcomes. Trauma system organization is paramount for timely and effective response to trauma, especially in cases of severe injury.  </a:t>
            </a:r>
          </a:p>
          <a:p>
            <a:pPr>
              <a:defRPr/>
            </a:pPr>
            <a:endParaRPr lang="en-US" sz="3000" dirty="0"/>
          </a:p>
          <a:p>
            <a:pPr>
              <a:defRPr/>
            </a:pPr>
            <a:r>
              <a:rPr lang="en-US" sz="3000" dirty="0"/>
              <a:t>Historically, system planning has relied on patient home location as a proxy for incident location when recording the geographic frequency of trauma. The Collaborative National Trauma Center and the Center for Disease Control fatal injury mapping applications are among such systems.  The few studies that have examined this practice used different metrics and patient populations and failed to reach a consensus on the validity of the practice.</a:t>
            </a:r>
          </a:p>
          <a:p>
            <a:pPr>
              <a:defRPr/>
            </a:pPr>
            <a:endParaRPr lang="en-US" sz="3000" dirty="0"/>
          </a:p>
          <a:p>
            <a:pPr>
              <a:defRPr/>
            </a:pPr>
            <a:r>
              <a:rPr lang="en-US" sz="3000" dirty="0"/>
              <a:t>We hope to determine if there is a need for further evaluation of this practice in a moderate to severely injured subset of trauma patients.</a:t>
            </a:r>
          </a:p>
        </p:txBody>
      </p:sp>
      <p:sp>
        <p:nvSpPr>
          <p:cNvPr id="8" name="TextBox 7"/>
          <p:cNvSpPr txBox="1"/>
          <p:nvPr userDrawn="1"/>
        </p:nvSpPr>
        <p:spPr bwMode="auto">
          <a:xfrm>
            <a:off x="762000" y="6811388"/>
            <a:ext cx="10058400" cy="923329"/>
          </a:xfrm>
          <a:prstGeom prst="rect">
            <a:avLst/>
          </a:prstGeom>
          <a:solidFill>
            <a:srgbClr val="002060"/>
          </a:solidFill>
          <a:ln>
            <a:solidFill>
              <a:schemeClr val="accent5">
                <a:lumMod val="50000"/>
              </a:schemeClr>
            </a:solidFill>
          </a:ln>
        </p:spPr>
        <p:txBody>
          <a:bodyPr tIns="182880" bIns="182880">
            <a:spAutoFit/>
          </a:bodyPr>
          <a:lstStyle/>
          <a:p>
            <a:pPr>
              <a:defRPr/>
            </a:pPr>
            <a:r>
              <a:rPr lang="en-US" sz="3600" b="1" dirty="0">
                <a:solidFill>
                  <a:schemeClr val="bg1"/>
                </a:solidFill>
              </a:rPr>
              <a:t>Introduction</a:t>
            </a:r>
          </a:p>
        </p:txBody>
      </p:sp>
      <p:sp>
        <p:nvSpPr>
          <p:cNvPr id="10" name="TextBox 9"/>
          <p:cNvSpPr txBox="1">
            <a:spLocks/>
          </p:cNvSpPr>
          <p:nvPr/>
        </p:nvSpPr>
        <p:spPr bwMode="auto">
          <a:xfrm>
            <a:off x="777875" y="19784295"/>
            <a:ext cx="10042525" cy="12557284"/>
          </a:xfrm>
          <a:prstGeom prst="rect">
            <a:avLst/>
          </a:prstGeom>
          <a:noFill/>
          <a:ln>
            <a:solidFill>
              <a:schemeClr val="accent5">
                <a:lumMod val="50000"/>
              </a:schemeClr>
            </a:solidFill>
          </a:ln>
        </p:spPr>
        <p:txBody>
          <a:bodyPr wrap="square">
            <a:spAutoFit/>
          </a:bodyPr>
          <a:lstStyle/>
          <a:p>
            <a:pPr marL="457200" indent="-457200">
              <a:buFont typeface="Arial" panose="020B0604020202020204" pitchFamily="34" charset="0"/>
              <a:buChar char="•"/>
              <a:defRPr/>
            </a:pPr>
            <a:r>
              <a:rPr lang="en-US" sz="3000" dirty="0"/>
              <a:t>Secondary analysis of the Linking Investigations in Trauma and Emergency Services Task Order 1 (LITES T01) database</a:t>
            </a:r>
          </a:p>
          <a:p>
            <a:pPr>
              <a:defRPr/>
            </a:pPr>
            <a:endParaRPr lang="en-US" sz="3000" dirty="0"/>
          </a:p>
          <a:p>
            <a:pPr marL="457200" indent="-457200">
              <a:buFont typeface="Arial" panose="020B0604020202020204" pitchFamily="34" charset="0"/>
              <a:buChar char="•"/>
              <a:defRPr/>
            </a:pPr>
            <a:r>
              <a:rPr lang="en-US" sz="3000" dirty="0"/>
              <a:t>Inclusion: </a:t>
            </a:r>
          </a:p>
          <a:p>
            <a:pPr marL="2300630" lvl="1" indent="-457200">
              <a:buFont typeface="Arial" panose="020B0604020202020204" pitchFamily="34" charset="0"/>
              <a:buChar char="•"/>
              <a:defRPr/>
            </a:pPr>
            <a:r>
              <a:rPr lang="en-US" sz="3000" dirty="0"/>
              <a:t>16 years or older</a:t>
            </a:r>
          </a:p>
          <a:p>
            <a:pPr marL="2300630" lvl="1" indent="-457200">
              <a:buFont typeface="Arial" panose="020B0604020202020204" pitchFamily="34" charset="0"/>
              <a:buChar char="•"/>
              <a:defRPr/>
            </a:pPr>
            <a:r>
              <a:rPr lang="en-US" sz="3000" dirty="0"/>
              <a:t>Injury severity score (ISS) </a:t>
            </a:r>
            <a:r>
              <a:rPr lang="en-US" sz="3000" u="sng" dirty="0"/>
              <a:t>&gt;</a:t>
            </a:r>
            <a:r>
              <a:rPr lang="en-US" sz="3000" dirty="0"/>
              <a:t> 9</a:t>
            </a:r>
          </a:p>
          <a:p>
            <a:pPr marL="2300630" lvl="1" indent="-457200">
              <a:buFont typeface="Arial" panose="020B0604020202020204" pitchFamily="34" charset="0"/>
              <a:buChar char="•"/>
              <a:defRPr/>
            </a:pPr>
            <a:r>
              <a:rPr lang="en-US" sz="3000" dirty="0"/>
              <a:t>Both home and incident zip code available</a:t>
            </a:r>
          </a:p>
          <a:p>
            <a:pPr lvl="1">
              <a:defRPr/>
            </a:pPr>
            <a:endParaRPr lang="en-US" sz="3000" dirty="0"/>
          </a:p>
          <a:p>
            <a:pPr marL="457200" indent="-457200">
              <a:buFont typeface="Arial" panose="020B0604020202020204" pitchFamily="34" charset="0"/>
              <a:buChar char="•"/>
              <a:defRPr/>
            </a:pPr>
            <a:r>
              <a:rPr lang="en-US" sz="3000" dirty="0"/>
              <a:t>Exclusion:  (to remove imputation mistakes and travelers)</a:t>
            </a:r>
          </a:p>
          <a:p>
            <a:pPr marL="2300630" lvl="1" indent="-457200">
              <a:buFont typeface="Arial" panose="020B0604020202020204" pitchFamily="34" charset="0"/>
              <a:buChar char="•"/>
              <a:defRPr/>
            </a:pPr>
            <a:r>
              <a:rPr lang="en-US" sz="3000" dirty="0"/>
              <a:t>Ground Transport &gt; 150 miles</a:t>
            </a:r>
          </a:p>
          <a:p>
            <a:pPr marL="2300630" lvl="1" indent="-457200">
              <a:buFont typeface="Arial" panose="020B0604020202020204" pitchFamily="34" charset="0"/>
              <a:buChar char="•"/>
              <a:defRPr/>
            </a:pPr>
            <a:r>
              <a:rPr lang="en-US" sz="3000" dirty="0"/>
              <a:t>Ground Transport &gt; 300 miles with transfer</a:t>
            </a:r>
          </a:p>
          <a:p>
            <a:pPr marL="2300630" lvl="1" indent="-457200">
              <a:buFont typeface="Arial" panose="020B0604020202020204" pitchFamily="34" charset="0"/>
              <a:buChar char="•"/>
              <a:defRPr/>
            </a:pPr>
            <a:r>
              <a:rPr lang="en-US" sz="3000" dirty="0"/>
              <a:t>Air Transport &gt; 1000 miles</a:t>
            </a:r>
          </a:p>
          <a:p>
            <a:pPr marL="2300630" lvl="1" indent="-457200">
              <a:buFont typeface="Arial" panose="020B0604020202020204" pitchFamily="34" charset="0"/>
              <a:buChar char="•"/>
              <a:defRPr/>
            </a:pPr>
            <a:r>
              <a:rPr lang="en-US" sz="3000" dirty="0"/>
              <a:t>Home location &gt; 350 miles</a:t>
            </a:r>
          </a:p>
          <a:p>
            <a:pPr lvl="1">
              <a:defRPr/>
            </a:pPr>
            <a:endParaRPr lang="en-US" sz="3000" dirty="0"/>
          </a:p>
          <a:p>
            <a:pPr marL="457200" indent="-457200">
              <a:buFont typeface="Arial" panose="020B0604020202020204" pitchFamily="34" charset="0"/>
              <a:buChar char="•"/>
              <a:defRPr/>
            </a:pPr>
            <a:r>
              <a:rPr lang="en-US" sz="3000" dirty="0"/>
              <a:t>Primary Outcome:</a:t>
            </a:r>
          </a:p>
          <a:p>
            <a:pPr marL="2300630" lvl="1" indent="-457200">
              <a:buFont typeface="Arial" panose="020B0604020202020204" pitchFamily="34" charset="0"/>
              <a:buChar char="•"/>
              <a:defRPr/>
            </a:pPr>
            <a:r>
              <a:rPr lang="en-US" sz="3000" dirty="0"/>
              <a:t>Relationship between home and incident location in this population of trauma patients</a:t>
            </a:r>
          </a:p>
          <a:p>
            <a:pPr lvl="1">
              <a:defRPr/>
            </a:pPr>
            <a:endParaRPr lang="en-US" sz="3000" dirty="0"/>
          </a:p>
          <a:p>
            <a:pPr marL="457200" indent="-457200">
              <a:buFont typeface="Arial" panose="020B0604020202020204" pitchFamily="34" charset="0"/>
              <a:buChar char="•"/>
              <a:defRPr/>
            </a:pPr>
            <a:r>
              <a:rPr lang="en-US" sz="3000" dirty="0"/>
              <a:t>Secondary Outcomes:</a:t>
            </a:r>
          </a:p>
          <a:p>
            <a:pPr marL="2300630" lvl="1" indent="-457200">
              <a:buFont typeface="Arial" panose="020B0604020202020204" pitchFamily="34" charset="0"/>
              <a:buChar char="•"/>
              <a:defRPr/>
            </a:pPr>
            <a:r>
              <a:rPr lang="en-US" sz="3000" dirty="0"/>
              <a:t>Subgroup analysis of severity, age, and  mechanism of injury effect on discordance</a:t>
            </a:r>
          </a:p>
          <a:p>
            <a:pPr marL="2300630" lvl="1" indent="-457200">
              <a:buFont typeface="Arial" panose="020B0604020202020204" pitchFamily="34" charset="0"/>
              <a:buChar char="•"/>
              <a:defRPr/>
            </a:pPr>
            <a:r>
              <a:rPr lang="en-US" sz="3000" dirty="0"/>
              <a:t>Subgroup analysis of trauma center (site) effect on discordance</a:t>
            </a:r>
          </a:p>
          <a:p>
            <a:pPr marL="2300630" lvl="1" indent="-457200">
              <a:buFont typeface="Arial" panose="020B0604020202020204" pitchFamily="34" charset="0"/>
              <a:buChar char="•"/>
              <a:defRPr/>
            </a:pPr>
            <a:endParaRPr lang="en-US" sz="3000" dirty="0"/>
          </a:p>
          <a:p>
            <a:pPr marL="342900" indent="-342900">
              <a:buFont typeface="Arial" panose="020B0604020202020204" pitchFamily="34" charset="0"/>
              <a:buChar char="•"/>
              <a:defRPr/>
            </a:pPr>
            <a:r>
              <a:rPr lang="en-US" sz="3000" dirty="0"/>
              <a:t>Adjusted odds ratios (AOR) calculated using logistic regression corrected for age and sex </a:t>
            </a:r>
          </a:p>
          <a:p>
            <a:pPr marL="2186330" lvl="1" indent="-342900">
              <a:buFont typeface="Arial" panose="020B0604020202020204" pitchFamily="34" charset="0"/>
              <a:buChar char="•"/>
              <a:defRPr/>
            </a:pPr>
            <a:r>
              <a:rPr lang="en-US" sz="3000" dirty="0"/>
              <a:t>Reference groups: elderly (80+) and falls</a:t>
            </a:r>
          </a:p>
        </p:txBody>
      </p:sp>
      <p:sp>
        <p:nvSpPr>
          <p:cNvPr id="11" name="TextBox 10"/>
          <p:cNvSpPr txBox="1"/>
          <p:nvPr userDrawn="1"/>
        </p:nvSpPr>
        <p:spPr bwMode="auto">
          <a:xfrm>
            <a:off x="777875" y="18837051"/>
            <a:ext cx="10058400" cy="923331"/>
          </a:xfrm>
          <a:prstGeom prst="rect">
            <a:avLst/>
          </a:prstGeom>
          <a:solidFill>
            <a:srgbClr val="002060"/>
          </a:solidFill>
          <a:ln>
            <a:solidFill>
              <a:schemeClr val="accent5">
                <a:lumMod val="50000"/>
              </a:schemeClr>
            </a:solidFill>
          </a:ln>
        </p:spPr>
        <p:txBody>
          <a:bodyPr tIns="182880" bIns="182880">
            <a:spAutoFit/>
          </a:bodyPr>
          <a:lstStyle/>
          <a:p>
            <a:pPr>
              <a:defRPr/>
            </a:pPr>
            <a:r>
              <a:rPr lang="en-US" sz="3600" b="1" dirty="0">
                <a:solidFill>
                  <a:schemeClr val="bg1"/>
                </a:solidFill>
              </a:rPr>
              <a:t>Methods</a:t>
            </a:r>
          </a:p>
        </p:txBody>
      </p:sp>
      <p:sp>
        <p:nvSpPr>
          <p:cNvPr id="14" name="TextBox 13"/>
          <p:cNvSpPr txBox="1"/>
          <p:nvPr userDrawn="1"/>
        </p:nvSpPr>
        <p:spPr bwMode="auto">
          <a:xfrm>
            <a:off x="11536363" y="6811388"/>
            <a:ext cx="20592948" cy="918863"/>
          </a:xfrm>
          <a:prstGeom prst="rect">
            <a:avLst/>
          </a:prstGeom>
          <a:solidFill>
            <a:srgbClr val="002060"/>
          </a:solidFill>
          <a:ln>
            <a:solidFill>
              <a:schemeClr val="accent5">
                <a:lumMod val="50000"/>
              </a:schemeClr>
            </a:solidFill>
          </a:ln>
        </p:spPr>
        <p:txBody>
          <a:bodyPr wrap="square" tIns="182880" bIns="182880">
            <a:spAutoFit/>
          </a:bodyPr>
          <a:lstStyle/>
          <a:p>
            <a:pPr>
              <a:defRPr/>
            </a:pPr>
            <a:r>
              <a:rPr lang="en-US" sz="3600" b="1" dirty="0">
                <a:solidFill>
                  <a:schemeClr val="bg1"/>
                </a:solidFill>
              </a:rPr>
              <a:t>Results</a:t>
            </a:r>
          </a:p>
        </p:txBody>
      </p:sp>
      <p:sp>
        <p:nvSpPr>
          <p:cNvPr id="19" name="TextBox 18"/>
          <p:cNvSpPr txBox="1">
            <a:spLocks noChangeAspect="1"/>
          </p:cNvSpPr>
          <p:nvPr userDrawn="1"/>
        </p:nvSpPr>
        <p:spPr bwMode="auto">
          <a:xfrm>
            <a:off x="32918400" y="7794775"/>
            <a:ext cx="10058400" cy="12458784"/>
          </a:xfrm>
          <a:prstGeom prst="rect">
            <a:avLst/>
          </a:prstGeom>
          <a:noFill/>
          <a:ln>
            <a:solidFill>
              <a:schemeClr val="accent5">
                <a:lumMod val="50000"/>
              </a:schemeClr>
            </a:solidFill>
          </a:ln>
        </p:spPr>
        <p:txBody>
          <a:bodyPr/>
          <a:lstStyle/>
          <a:p>
            <a:pPr>
              <a:defRPr/>
            </a:pPr>
            <a:r>
              <a:rPr lang="en-US" sz="3000" dirty="0"/>
              <a:t>A total of 50,175 patients transferred to 8 trauma centers were included in the analysis after application of the inclusion criteria. Home and incident zip codes were discordant in 21,635 patients (43.1%). This discordance is much higher than previously reported in other populations, conveying this population could require special attention.</a:t>
            </a:r>
          </a:p>
          <a:p>
            <a:pPr>
              <a:defRPr/>
            </a:pPr>
            <a:endParaRPr lang="en-US" sz="3000" dirty="0"/>
          </a:p>
          <a:p>
            <a:pPr>
              <a:defRPr/>
            </a:pPr>
            <a:r>
              <a:rPr lang="en-US" sz="3000" dirty="0"/>
              <a:t>Consistent with previously published studies, discordance rates were significantly affected by injury mechanism, ISS, and age. Injuries related to motor vehicles (ref: falls; AOR: 1.47; 95%CI: 1.45-1.48) were most likely to occur outside the home zip code. Also, discordance was highest in adults aged 16-64 (ref: 80+; AOR: 1.44; 95%CI: 1.43-1.46). </a:t>
            </a:r>
          </a:p>
          <a:p>
            <a:pPr>
              <a:defRPr/>
            </a:pPr>
            <a:endParaRPr lang="en-US" sz="3000" dirty="0"/>
          </a:p>
          <a:p>
            <a:pPr>
              <a:defRPr/>
            </a:pPr>
            <a:r>
              <a:rPr lang="en-US" sz="3000" dirty="0"/>
              <a:t>A strong positive linear relationship existed between ISS and discordance with every point increase in ISS corresponding with a 0.53% increase in discordance (p&lt;0.001). This direct relationship is important to consider as trauma resources are distributed. </a:t>
            </a:r>
          </a:p>
          <a:p>
            <a:pPr>
              <a:defRPr/>
            </a:pPr>
            <a:endParaRPr lang="en-US" sz="3000" dirty="0"/>
          </a:p>
          <a:p>
            <a:pPr>
              <a:defRPr/>
            </a:pPr>
            <a:r>
              <a:rPr lang="en-US" sz="3000" dirty="0"/>
              <a:t>Discordance and distance discordant varied by site. Discordance was highest in Denver, while discordant distance was low in Denver and highest in Tucson. Zip code spatial area varies regionally and may play a role in discordant distance.  </a:t>
            </a:r>
          </a:p>
          <a:p>
            <a:pPr>
              <a:defRPr/>
            </a:pPr>
            <a:endParaRPr lang="en-US" sz="3000" dirty="0"/>
          </a:p>
          <a:p>
            <a:pPr>
              <a:defRPr/>
            </a:pPr>
            <a:r>
              <a:rPr lang="en-US" sz="3000" dirty="0"/>
              <a:t>The findings warrant further critical evaluation of this practice in this population.</a:t>
            </a:r>
          </a:p>
        </p:txBody>
      </p:sp>
      <p:sp>
        <p:nvSpPr>
          <p:cNvPr id="20" name="TextBox 19"/>
          <p:cNvSpPr txBox="1"/>
          <p:nvPr userDrawn="1"/>
        </p:nvSpPr>
        <p:spPr bwMode="auto">
          <a:xfrm>
            <a:off x="32918400" y="6843137"/>
            <a:ext cx="10058400" cy="923330"/>
          </a:xfrm>
          <a:prstGeom prst="rect">
            <a:avLst/>
          </a:prstGeom>
          <a:solidFill>
            <a:srgbClr val="002060"/>
          </a:solidFill>
          <a:ln>
            <a:solidFill>
              <a:schemeClr val="accent5">
                <a:lumMod val="50000"/>
              </a:schemeClr>
            </a:solidFill>
          </a:ln>
        </p:spPr>
        <p:txBody>
          <a:bodyPr tIns="182880" bIns="182880">
            <a:spAutoFit/>
          </a:bodyPr>
          <a:lstStyle/>
          <a:p>
            <a:pPr>
              <a:defRPr/>
            </a:pPr>
            <a:r>
              <a:rPr lang="en-US" sz="3600" b="1" dirty="0">
                <a:solidFill>
                  <a:schemeClr val="bg1"/>
                </a:solidFill>
              </a:rPr>
              <a:t>Discussion</a:t>
            </a:r>
          </a:p>
        </p:txBody>
      </p:sp>
      <p:sp>
        <p:nvSpPr>
          <p:cNvPr id="21" name="TextBox 20"/>
          <p:cNvSpPr txBox="1">
            <a:spLocks noChangeAspect="1"/>
          </p:cNvSpPr>
          <p:nvPr/>
        </p:nvSpPr>
        <p:spPr>
          <a:xfrm>
            <a:off x="32918400" y="21406563"/>
            <a:ext cx="10058400" cy="6594476"/>
          </a:xfrm>
          <a:prstGeom prst="rect">
            <a:avLst/>
          </a:prstGeom>
          <a:noFill/>
          <a:ln>
            <a:solidFill>
              <a:schemeClr val="accent5">
                <a:lumMod val="50000"/>
              </a:schemeClr>
            </a:solidFill>
          </a:ln>
        </p:spPr>
        <p:txBody>
          <a:bodyPr/>
          <a:lstStyle/>
          <a:p>
            <a:pPr>
              <a:defRPr/>
            </a:pPr>
            <a:r>
              <a:rPr lang="en-US" sz="3000" dirty="0"/>
              <a:t>This study’s findings indicate the need to analyze this data with models used in trauma system planning.</a:t>
            </a:r>
          </a:p>
          <a:p>
            <a:pPr>
              <a:defRPr/>
            </a:pPr>
            <a:endParaRPr lang="en-US" sz="3000" dirty="0"/>
          </a:p>
          <a:p>
            <a:pPr>
              <a:defRPr/>
            </a:pPr>
            <a:r>
              <a:rPr lang="en-US" sz="3000" dirty="0"/>
              <a:t>Explore the regional variation in discordance and discordant distance on modeling to better understand the impact and devise appropriate solutions.</a:t>
            </a:r>
          </a:p>
          <a:p>
            <a:pPr>
              <a:defRPr/>
            </a:pPr>
            <a:endParaRPr lang="en-US" sz="3000" dirty="0"/>
          </a:p>
          <a:p>
            <a:pPr>
              <a:defRPr/>
            </a:pPr>
            <a:r>
              <a:rPr lang="en-US" sz="3000" dirty="0"/>
              <a:t>Design trauma system planning solutions that account for the most severe injuries occurring furthest from home to improve outcomes. </a:t>
            </a:r>
          </a:p>
          <a:p>
            <a:pPr>
              <a:defRPr/>
            </a:pPr>
            <a:endParaRPr lang="en-US" sz="3000" dirty="0"/>
          </a:p>
          <a:p>
            <a:pPr>
              <a:defRPr/>
            </a:pPr>
            <a:r>
              <a:rPr lang="en-US" sz="3000" dirty="0"/>
              <a:t>If the models find a significant difference between home and incident locations, determine whether some percentage of home as a proxy is sufficient for use as a hybrid variable.</a:t>
            </a:r>
          </a:p>
        </p:txBody>
      </p:sp>
      <p:sp>
        <p:nvSpPr>
          <p:cNvPr id="22" name="TextBox 21"/>
          <p:cNvSpPr txBox="1"/>
          <p:nvPr/>
        </p:nvSpPr>
        <p:spPr>
          <a:xfrm>
            <a:off x="32918400" y="20457236"/>
            <a:ext cx="10058400" cy="923330"/>
          </a:xfrm>
          <a:prstGeom prst="rect">
            <a:avLst/>
          </a:prstGeom>
          <a:solidFill>
            <a:srgbClr val="002060"/>
          </a:solidFill>
          <a:ln>
            <a:solidFill>
              <a:schemeClr val="accent5">
                <a:lumMod val="50000"/>
              </a:schemeClr>
            </a:solidFill>
          </a:ln>
        </p:spPr>
        <p:txBody>
          <a:bodyPr tIns="182880" bIns="182880">
            <a:spAutoFit/>
          </a:bodyPr>
          <a:lstStyle/>
          <a:p>
            <a:pPr>
              <a:defRPr/>
            </a:pPr>
            <a:r>
              <a:rPr lang="en-US" sz="3600" b="1" dirty="0">
                <a:solidFill>
                  <a:schemeClr val="bg1"/>
                </a:solidFill>
              </a:rPr>
              <a:t>Future Prospects</a:t>
            </a:r>
          </a:p>
        </p:txBody>
      </p:sp>
      <p:sp>
        <p:nvSpPr>
          <p:cNvPr id="23" name="TextBox 22"/>
          <p:cNvSpPr txBox="1">
            <a:spLocks noChangeAspect="1"/>
          </p:cNvSpPr>
          <p:nvPr/>
        </p:nvSpPr>
        <p:spPr>
          <a:xfrm>
            <a:off x="32918400" y="29407563"/>
            <a:ext cx="10058400" cy="2784476"/>
          </a:xfrm>
          <a:prstGeom prst="rect">
            <a:avLst/>
          </a:prstGeom>
          <a:noFill/>
          <a:ln>
            <a:solidFill>
              <a:schemeClr val="accent5">
                <a:lumMod val="50000"/>
              </a:schemeClr>
            </a:solidFill>
          </a:ln>
        </p:spPr>
        <p:txBody>
          <a:bodyPr/>
          <a:lstStyle/>
          <a:p>
            <a:pPr>
              <a:defRPr/>
            </a:pPr>
            <a:r>
              <a:rPr lang="en-US" sz="3000" dirty="0"/>
              <a:t>I would like to thank the PRODUCTS lab at UPMC for their assistance with the study, especially Dr. Brown for his help with study design and data analysis.</a:t>
            </a:r>
          </a:p>
        </p:txBody>
      </p:sp>
      <p:sp>
        <p:nvSpPr>
          <p:cNvPr id="24" name="TextBox 23"/>
          <p:cNvSpPr txBox="1"/>
          <p:nvPr/>
        </p:nvSpPr>
        <p:spPr>
          <a:xfrm>
            <a:off x="32918400" y="28458236"/>
            <a:ext cx="10058400" cy="923330"/>
          </a:xfrm>
          <a:prstGeom prst="rect">
            <a:avLst/>
          </a:prstGeom>
          <a:solidFill>
            <a:srgbClr val="002060"/>
          </a:solidFill>
          <a:ln>
            <a:solidFill>
              <a:schemeClr val="accent5">
                <a:lumMod val="50000"/>
              </a:schemeClr>
            </a:solidFill>
          </a:ln>
        </p:spPr>
        <p:txBody>
          <a:bodyPr tIns="182880" bIns="182880">
            <a:spAutoFit/>
          </a:bodyPr>
          <a:lstStyle/>
          <a:p>
            <a:pPr>
              <a:defRPr/>
            </a:pPr>
            <a:r>
              <a:rPr lang="en-US" sz="3600" b="1" dirty="0">
                <a:solidFill>
                  <a:schemeClr val="bg1"/>
                </a:solidFill>
              </a:rPr>
              <a:t>Acknowledgements</a:t>
            </a:r>
          </a:p>
        </p:txBody>
      </p:sp>
      <p:pic>
        <p:nvPicPr>
          <p:cNvPr id="26"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66778"/>
            <a:ext cx="420528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1"/>
          <p:cNvSpPr txBox="1">
            <a:spLocks/>
          </p:cNvSpPr>
          <p:nvPr/>
        </p:nvSpPr>
        <p:spPr>
          <a:xfrm>
            <a:off x="7010404" y="726362"/>
            <a:ext cx="29992639" cy="2811780"/>
          </a:xfrm>
          <a:prstGeom prst="rect">
            <a:avLst/>
          </a:prstGeom>
        </p:spPr>
        <p:txBody>
          <a:bodyPr vert="horz" lIns="0" tIns="0" rIns="0" bIns="0" rtlCol="0" anchor="ctr">
            <a:normAutofit fontScale="92500" lnSpcReduction="10000"/>
          </a:bodyPr>
          <a:lstStyle>
            <a:lvl1pPr algn="l" defTabSz="4389120" rtl="0" eaLnBrk="1" latinLnBrk="0" hangingPunct="1">
              <a:lnSpc>
                <a:spcPct val="90000"/>
              </a:lnSpc>
              <a:spcBef>
                <a:spcPct val="0"/>
              </a:spcBef>
              <a:buNone/>
              <a:defRPr sz="11700" kern="1200">
                <a:solidFill>
                  <a:srgbClr val="FFFF00"/>
                </a:solidFill>
                <a:latin typeface="Arial" panose="020B0604020202020204" pitchFamily="34" charset="0"/>
                <a:ea typeface="+mj-ea"/>
                <a:cs typeface="Arial" panose="020B0604020202020204" pitchFamily="34" charset="0"/>
              </a:defRPr>
            </a:lvl1pPr>
          </a:lstStyle>
          <a:p>
            <a:pPr algn="ctr"/>
            <a:r>
              <a:rPr lang="en-US" dirty="0">
                <a:solidFill>
                  <a:srgbClr val="FFCC00"/>
                </a:solidFill>
              </a:rPr>
              <a:t>How close is close enough: home as a proxy for incident location in trauma systems</a:t>
            </a:r>
          </a:p>
        </p:txBody>
      </p:sp>
      <p:sp>
        <p:nvSpPr>
          <p:cNvPr id="28" name="Subtitle 2"/>
          <p:cNvSpPr txBox="1">
            <a:spLocks/>
          </p:cNvSpPr>
          <p:nvPr/>
        </p:nvSpPr>
        <p:spPr>
          <a:xfrm>
            <a:off x="7010404" y="3538144"/>
            <a:ext cx="29992639" cy="714677"/>
          </a:xfrm>
          <a:prstGeom prst="rect">
            <a:avLst/>
          </a:prstGeom>
        </p:spPr>
        <p:txBody>
          <a:bodyPr vert="horz" lIns="0" tIns="0" rIns="0" bIns="0" rtlCol="0">
            <a:normAutofit lnSpcReduction="10000"/>
          </a:bodyPr>
          <a:lstStyle>
            <a:lvl1pPr marL="0" indent="0" algn="ctr" defTabSz="4389120" rtl="0" eaLnBrk="1" latinLnBrk="0" hangingPunct="1">
              <a:lnSpc>
                <a:spcPct val="90000"/>
              </a:lnSpc>
              <a:spcBef>
                <a:spcPts val="4800"/>
              </a:spcBef>
              <a:buFont typeface="Arial" panose="020B0604020202020204" pitchFamily="34" charset="0"/>
              <a:buNone/>
              <a:defRPr sz="5400" kern="1200">
                <a:solidFill>
                  <a:schemeClr val="bg1"/>
                </a:solidFill>
                <a:latin typeface="+mn-lt"/>
                <a:ea typeface="+mn-ea"/>
                <a:cs typeface="+mn-cs"/>
              </a:defRPr>
            </a:lvl1pPr>
            <a:lvl2pPr marL="411480" indent="0" algn="ctr" defTabSz="4389120" rtl="0" eaLnBrk="1" latinLnBrk="0" hangingPunct="1">
              <a:lnSpc>
                <a:spcPct val="90000"/>
              </a:lnSpc>
              <a:spcBef>
                <a:spcPts val="2400"/>
              </a:spcBef>
              <a:buFont typeface="Arial" panose="020B0604020202020204" pitchFamily="34" charset="0"/>
              <a:buNone/>
              <a:defRPr sz="11520" kern="1200">
                <a:solidFill>
                  <a:schemeClr val="tx1"/>
                </a:solidFill>
                <a:latin typeface="+mn-lt"/>
                <a:ea typeface="+mn-ea"/>
                <a:cs typeface="+mn-cs"/>
              </a:defRPr>
            </a:lvl2pPr>
            <a:lvl3pPr marL="822959"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3pPr>
            <a:lvl4pPr marL="123444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4pPr>
            <a:lvl5pPr marL="16459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5pPr>
            <a:lvl6pPr marL="2057402"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6pPr>
            <a:lvl7pPr marL="246888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7pPr>
            <a:lvl8pPr marL="288036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8pPr>
            <a:lvl9pPr marL="329184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9pPr>
          </a:lstStyle>
          <a:p>
            <a:r>
              <a:rPr lang="en-US" dirty="0"/>
              <a:t>Jamison Beiriger</a:t>
            </a:r>
            <a:r>
              <a:rPr lang="en-US" baseline="30000" dirty="0"/>
              <a:t>1,2</a:t>
            </a:r>
            <a:r>
              <a:rPr lang="en-US" dirty="0"/>
              <a:t>, David Silver</a:t>
            </a:r>
            <a:r>
              <a:rPr lang="en-US" baseline="30000" dirty="0"/>
              <a:t>2</a:t>
            </a:r>
            <a:r>
              <a:rPr lang="en-US" dirty="0"/>
              <a:t>, </a:t>
            </a:r>
            <a:r>
              <a:rPr lang="en-US" dirty="0" err="1"/>
              <a:t>Liling</a:t>
            </a:r>
            <a:r>
              <a:rPr lang="en-US" dirty="0"/>
              <a:t> Lu</a:t>
            </a:r>
            <a:r>
              <a:rPr lang="en-US" baseline="30000" dirty="0"/>
              <a:t>2</a:t>
            </a:r>
            <a:r>
              <a:rPr lang="en-US" dirty="0"/>
              <a:t>, Joshua Brown</a:t>
            </a:r>
            <a:r>
              <a:rPr lang="en-US" baseline="30000" dirty="0"/>
              <a:t>2</a:t>
            </a:r>
            <a:endParaRPr lang="en-US" dirty="0"/>
          </a:p>
        </p:txBody>
      </p:sp>
      <p:pic>
        <p:nvPicPr>
          <p:cNvPr id="2" name="Picture 1">
            <a:extLst>
              <a:ext uri="{FF2B5EF4-FFF2-40B4-BE49-F238E27FC236}">
                <a16:creationId xmlns:a16="http://schemas.microsoft.com/office/drawing/2014/main" id="{18B25E66-5375-688F-A76D-1710EB461249}"/>
              </a:ext>
            </a:extLst>
          </p:cNvPr>
          <p:cNvPicPr>
            <a:picLocks noChangeAspect="1"/>
          </p:cNvPicPr>
          <p:nvPr/>
        </p:nvPicPr>
        <p:blipFill>
          <a:blip r:embed="rId5"/>
          <a:stretch>
            <a:fillRect/>
          </a:stretch>
        </p:blipFill>
        <p:spPr>
          <a:xfrm>
            <a:off x="21657124" y="24679773"/>
            <a:ext cx="10726528" cy="7661805"/>
          </a:xfrm>
          <a:prstGeom prst="rect">
            <a:avLst/>
          </a:prstGeom>
        </p:spPr>
      </p:pic>
      <p:pic>
        <p:nvPicPr>
          <p:cNvPr id="3" name="Picture 2">
            <a:extLst>
              <a:ext uri="{FF2B5EF4-FFF2-40B4-BE49-F238E27FC236}">
                <a16:creationId xmlns:a16="http://schemas.microsoft.com/office/drawing/2014/main" id="{4A57E713-F50E-2253-74ED-C713BEDE0243}"/>
              </a:ext>
            </a:extLst>
          </p:cNvPr>
          <p:cNvPicPr>
            <a:picLocks noChangeAspect="1"/>
          </p:cNvPicPr>
          <p:nvPr/>
        </p:nvPicPr>
        <p:blipFill>
          <a:blip r:embed="rId6"/>
          <a:stretch>
            <a:fillRect/>
          </a:stretch>
        </p:blipFill>
        <p:spPr>
          <a:xfrm>
            <a:off x="21886603" y="19438321"/>
            <a:ext cx="8424769" cy="5265480"/>
          </a:xfrm>
          <a:prstGeom prst="rect">
            <a:avLst/>
          </a:prstGeom>
        </p:spPr>
      </p:pic>
      <p:pic>
        <p:nvPicPr>
          <p:cNvPr id="12" name="Picture 11">
            <a:extLst>
              <a:ext uri="{FF2B5EF4-FFF2-40B4-BE49-F238E27FC236}">
                <a16:creationId xmlns:a16="http://schemas.microsoft.com/office/drawing/2014/main" id="{375C2B22-E2AF-506D-42A7-37BFA97F5847}"/>
              </a:ext>
            </a:extLst>
          </p:cNvPr>
          <p:cNvPicPr>
            <a:picLocks noChangeAspect="1"/>
          </p:cNvPicPr>
          <p:nvPr/>
        </p:nvPicPr>
        <p:blipFill rotWithShape="1">
          <a:blip r:embed="rId7"/>
          <a:srcRect l="8732" r="35009" b="-1024"/>
          <a:stretch/>
        </p:blipFill>
        <p:spPr>
          <a:xfrm>
            <a:off x="11536363" y="8234219"/>
            <a:ext cx="14974295" cy="11204102"/>
          </a:xfrm>
          <a:prstGeom prst="rect">
            <a:avLst/>
          </a:prstGeom>
        </p:spPr>
      </p:pic>
      <p:pic>
        <p:nvPicPr>
          <p:cNvPr id="15" name="Picture 14">
            <a:extLst>
              <a:ext uri="{FF2B5EF4-FFF2-40B4-BE49-F238E27FC236}">
                <a16:creationId xmlns:a16="http://schemas.microsoft.com/office/drawing/2014/main" id="{F00D51C2-E534-4225-948E-3C279AAD1170}"/>
              </a:ext>
            </a:extLst>
          </p:cNvPr>
          <p:cNvPicPr>
            <a:picLocks noChangeAspect="1"/>
          </p:cNvPicPr>
          <p:nvPr/>
        </p:nvPicPr>
        <p:blipFill rotWithShape="1">
          <a:blip r:embed="rId7"/>
          <a:srcRect l="64873" t="56328" r="5626" b="-2136"/>
          <a:stretch/>
        </p:blipFill>
        <p:spPr>
          <a:xfrm>
            <a:off x="25601848" y="11615009"/>
            <a:ext cx="6527463" cy="4223236"/>
          </a:xfrm>
          <a:prstGeom prst="rect">
            <a:avLst/>
          </a:prstGeom>
        </p:spPr>
      </p:pic>
      <p:pic>
        <p:nvPicPr>
          <p:cNvPr id="25" name="Picture 24" descr="Table&#10;&#10;Description automatically generated">
            <a:extLst>
              <a:ext uri="{FF2B5EF4-FFF2-40B4-BE49-F238E27FC236}">
                <a16:creationId xmlns:a16="http://schemas.microsoft.com/office/drawing/2014/main" id="{DAD86D88-1FF4-B5D5-9B3F-3A71F50A20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9600" y="19380690"/>
            <a:ext cx="7991059" cy="13218854"/>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866CE5DB-93C7-27EA-153E-D783C50C0E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47600" y="866778"/>
            <a:ext cx="5193792" cy="1154834"/>
          </a:xfrm>
          <a:prstGeom prst="rect">
            <a:avLst/>
          </a:prstGeom>
        </p:spPr>
      </p:pic>
      <p:pic>
        <p:nvPicPr>
          <p:cNvPr id="33" name="Audio Recording Oct 7, 2022 at 9:49:19 PM" descr="Audio Recording Oct 7, 2022 at 9:49:19 PM">
            <a:hlinkClick r:id="" action="ppaction://media"/>
            <a:extLst>
              <a:ext uri="{FF2B5EF4-FFF2-40B4-BE49-F238E27FC236}">
                <a16:creationId xmlns:a16="http://schemas.microsoft.com/office/drawing/2014/main" id="{DB7E9DDB-D643-749C-8B84-FECD3727F6B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1539200" y="16052800"/>
            <a:ext cx="812800" cy="812800"/>
          </a:xfrm>
          <a:prstGeom prst="rect">
            <a:avLst/>
          </a:prstGeom>
        </p:spPr>
      </p:pic>
    </p:spTree>
    <p:extLst>
      <p:ext uri="{BB962C8B-B14F-4D97-AF65-F5344CB8AC3E}">
        <p14:creationId xmlns:p14="http://schemas.microsoft.com/office/powerpoint/2010/main" val="33826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888"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653</TotalTime>
  <Words>724</Words>
  <Application>Microsoft Macintosh PowerPoint</Application>
  <PresentationFormat>Custom</PresentationFormat>
  <Paragraphs>54</Paragraphs>
  <Slides>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Schleidt, Stephanie</dc:creator>
  <cp:lastModifiedBy>Beiriger,Jamison</cp:lastModifiedBy>
  <cp:revision>17</cp:revision>
  <dcterms:created xsi:type="dcterms:W3CDTF">2016-08-11T17:47:12Z</dcterms:created>
  <dcterms:modified xsi:type="dcterms:W3CDTF">2022-10-08T01:59:09Z</dcterms:modified>
</cp:coreProperties>
</file>