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43891200" cy="32918400"/>
  <p:notesSz cx="7010400" cy="9236075"/>
  <p:defaultTextStyle>
    <a:defPPr>
      <a:defRPr lang="en-US"/>
    </a:defPPr>
    <a:lvl1pPr marL="0" algn="l" defTabSz="4388298" rtl="0" eaLnBrk="1" latinLnBrk="0" hangingPunct="1">
      <a:defRPr sz="8631" kern="1200">
        <a:solidFill>
          <a:schemeClr val="tx1"/>
        </a:solidFill>
        <a:latin typeface="+mn-lt"/>
        <a:ea typeface="+mn-ea"/>
        <a:cs typeface="+mn-cs"/>
      </a:defRPr>
    </a:lvl1pPr>
    <a:lvl2pPr marL="2194152" algn="l" defTabSz="4388298" rtl="0" eaLnBrk="1" latinLnBrk="0" hangingPunct="1">
      <a:defRPr sz="8631" kern="1200">
        <a:solidFill>
          <a:schemeClr val="tx1"/>
        </a:solidFill>
        <a:latin typeface="+mn-lt"/>
        <a:ea typeface="+mn-ea"/>
        <a:cs typeface="+mn-cs"/>
      </a:defRPr>
    </a:lvl2pPr>
    <a:lvl3pPr marL="4388298" algn="l" defTabSz="4388298" rtl="0" eaLnBrk="1" latinLnBrk="0" hangingPunct="1">
      <a:defRPr sz="8631" kern="1200">
        <a:solidFill>
          <a:schemeClr val="tx1"/>
        </a:solidFill>
        <a:latin typeface="+mn-lt"/>
        <a:ea typeface="+mn-ea"/>
        <a:cs typeface="+mn-cs"/>
      </a:defRPr>
    </a:lvl3pPr>
    <a:lvl4pPr marL="6582447" algn="l" defTabSz="4388298" rtl="0" eaLnBrk="1" latinLnBrk="0" hangingPunct="1">
      <a:defRPr sz="8631" kern="1200">
        <a:solidFill>
          <a:schemeClr val="tx1"/>
        </a:solidFill>
        <a:latin typeface="+mn-lt"/>
        <a:ea typeface="+mn-ea"/>
        <a:cs typeface="+mn-cs"/>
      </a:defRPr>
    </a:lvl4pPr>
    <a:lvl5pPr marL="8776599" algn="l" defTabSz="4388298" rtl="0" eaLnBrk="1" latinLnBrk="0" hangingPunct="1">
      <a:defRPr sz="8631" kern="1200">
        <a:solidFill>
          <a:schemeClr val="tx1"/>
        </a:solidFill>
        <a:latin typeface="+mn-lt"/>
        <a:ea typeface="+mn-ea"/>
        <a:cs typeface="+mn-cs"/>
      </a:defRPr>
    </a:lvl5pPr>
    <a:lvl6pPr marL="10970745" algn="l" defTabSz="4388298" rtl="0" eaLnBrk="1" latinLnBrk="0" hangingPunct="1">
      <a:defRPr sz="8631" kern="1200">
        <a:solidFill>
          <a:schemeClr val="tx1"/>
        </a:solidFill>
        <a:latin typeface="+mn-lt"/>
        <a:ea typeface="+mn-ea"/>
        <a:cs typeface="+mn-cs"/>
      </a:defRPr>
    </a:lvl6pPr>
    <a:lvl7pPr marL="13164894" algn="l" defTabSz="4388298" rtl="0" eaLnBrk="1" latinLnBrk="0" hangingPunct="1">
      <a:defRPr sz="8631" kern="1200">
        <a:solidFill>
          <a:schemeClr val="tx1"/>
        </a:solidFill>
        <a:latin typeface="+mn-lt"/>
        <a:ea typeface="+mn-ea"/>
        <a:cs typeface="+mn-cs"/>
      </a:defRPr>
    </a:lvl7pPr>
    <a:lvl8pPr marL="15359046" algn="l" defTabSz="4388298" rtl="0" eaLnBrk="1" latinLnBrk="0" hangingPunct="1">
      <a:defRPr sz="8631" kern="1200">
        <a:solidFill>
          <a:schemeClr val="tx1"/>
        </a:solidFill>
        <a:latin typeface="+mn-lt"/>
        <a:ea typeface="+mn-ea"/>
        <a:cs typeface="+mn-cs"/>
      </a:defRPr>
    </a:lvl8pPr>
    <a:lvl9pPr marL="17553192" algn="l" defTabSz="4388298" rtl="0" eaLnBrk="1" latinLnBrk="0" hangingPunct="1">
      <a:defRPr sz="863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8EB750"/>
    <a:srgbClr val="8EC85A"/>
    <a:srgbClr val="4E7CBE"/>
    <a:srgbClr val="4DA0D2"/>
    <a:srgbClr val="8E5350"/>
    <a:srgbClr val="00726B"/>
    <a:srgbClr val="F7F3D1"/>
    <a:srgbClr val="F2ECB4"/>
    <a:srgbClr val="E2D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08" autoAdjust="0"/>
    <p:restoredTop sz="94691"/>
  </p:normalViewPr>
  <p:slideViewPr>
    <p:cSldViewPr>
      <p:cViewPr varScale="1">
        <p:scale>
          <a:sx n="20" d="100"/>
          <a:sy n="20" d="100"/>
        </p:scale>
        <p:origin x="444" y="1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17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14764665" y="6827520"/>
            <a:ext cx="13757172" cy="25405080"/>
          </a:xfrm>
          <a:prstGeom prst="rect">
            <a:avLst/>
          </a:prstGeom>
          <a:solidFill>
            <a:srgbClr val="8EB75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256" tIns="235128" rIns="470256" bIns="235128" rtlCol="0" anchor="ctr"/>
          <a:lstStyle/>
          <a:p>
            <a:pPr algn="ctr"/>
            <a:endParaRPr lang="en-US" sz="14799"/>
          </a:p>
        </p:txBody>
      </p:sp>
      <p:sp>
        <p:nvSpPr>
          <p:cNvPr id="8" name="Rectangle 7"/>
          <p:cNvSpPr/>
          <p:nvPr userDrawn="1"/>
        </p:nvSpPr>
        <p:spPr>
          <a:xfrm>
            <a:off x="860607" y="6858000"/>
            <a:ext cx="13891566" cy="25374600"/>
          </a:xfrm>
          <a:prstGeom prst="rect">
            <a:avLst/>
          </a:prstGeom>
          <a:solidFill>
            <a:srgbClr val="4DA0D2">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70256" tIns="235128" rIns="470256" bIns="235128" rtlCol="0" anchor="ctr"/>
          <a:lstStyle/>
          <a:p>
            <a:pPr algn="ctr"/>
            <a:endParaRPr lang="en-US" sz="14799"/>
          </a:p>
        </p:txBody>
      </p:sp>
      <p:sp>
        <p:nvSpPr>
          <p:cNvPr id="5" name="Rectangle 4"/>
          <p:cNvSpPr/>
          <p:nvPr userDrawn="1"/>
        </p:nvSpPr>
        <p:spPr>
          <a:xfrm>
            <a:off x="860616" y="997524"/>
            <a:ext cx="42169980" cy="5860476"/>
          </a:xfrm>
          <a:prstGeom prst="rect">
            <a:avLst/>
          </a:prstGeom>
          <a:gradFill flip="none" rotWithShape="1">
            <a:gsLst>
              <a:gs pos="0">
                <a:srgbClr val="003056"/>
              </a:gs>
              <a:gs pos="61000">
                <a:srgbClr val="003056"/>
              </a:gs>
              <a:gs pos="100000">
                <a:srgbClr val="4E7CBE"/>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99"/>
          </a:p>
        </p:txBody>
      </p:sp>
      <p:cxnSp>
        <p:nvCxnSpPr>
          <p:cNvPr id="25" name="Straight Connector 24"/>
          <p:cNvCxnSpPr/>
          <p:nvPr userDrawn="1"/>
        </p:nvCxnSpPr>
        <p:spPr>
          <a:xfrm>
            <a:off x="860612" y="31318200"/>
            <a:ext cx="42169983"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5DBC034-07F3-48AF-B3A4-39BE00633395}"/>
              </a:ext>
            </a:extLst>
          </p:cNvPr>
          <p:cNvSpPr txBox="1"/>
          <p:nvPr userDrawn="1"/>
        </p:nvSpPr>
        <p:spPr>
          <a:xfrm>
            <a:off x="28643750" y="30682751"/>
            <a:ext cx="14386851" cy="276999"/>
          </a:xfrm>
          <a:prstGeom prst="rect">
            <a:avLst/>
          </a:prstGeom>
          <a:noFill/>
        </p:spPr>
        <p:txBody>
          <a:bodyPr wrap="square" rtlCol="0">
            <a:spAutoFit/>
          </a:bodyPr>
          <a:lstStyle/>
          <a:p>
            <a:pPr algn="ctr"/>
            <a:r>
              <a:rPr lang="en-US" sz="1200" dirty="0"/>
              <a:t>The Tower Health logo is used with permission from Tower Health and is the sole and exclusive property of Tower Health. Tower Health retains all rights and ownership of the copyrighted material.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5803" y="1180215"/>
            <a:ext cx="17255772" cy="35815776"/>
          </a:xfrm>
          <a:prstGeom prst="rect">
            <a:avLst/>
          </a:prstGeom>
        </p:spPr>
      </p:pic>
      <p:pic>
        <p:nvPicPr>
          <p:cNvPr id="4" name="Picture 3" descr="Text&#10;&#10;Description automatically generated">
            <a:extLst>
              <a:ext uri="{FF2B5EF4-FFF2-40B4-BE49-F238E27FC236}">
                <a16:creationId xmlns:a16="http://schemas.microsoft.com/office/drawing/2014/main" id="{59BD23AB-E91A-4D34-B3ED-B532A54BCF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0200" y="2121908"/>
            <a:ext cx="9211482" cy="3578559"/>
          </a:xfrm>
          <a:prstGeom prst="rect">
            <a:avLst/>
          </a:prstGeom>
        </p:spPr>
      </p:pic>
    </p:spTree>
    <p:extLst>
      <p:ext uri="{BB962C8B-B14F-4D97-AF65-F5344CB8AC3E}">
        <p14:creationId xmlns:p14="http://schemas.microsoft.com/office/powerpoint/2010/main" val="221246921"/>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702458" rtl="0" eaLnBrk="1" latinLnBrk="0" hangingPunct="1">
        <a:spcBef>
          <a:spcPct val="0"/>
        </a:spcBef>
        <a:buNone/>
        <a:defRPr sz="22800" kern="1200">
          <a:solidFill>
            <a:schemeClr val="tx1"/>
          </a:solidFill>
          <a:latin typeface="+mj-lt"/>
          <a:ea typeface="+mj-ea"/>
          <a:cs typeface="+mj-cs"/>
        </a:defRPr>
      </a:lvl1pPr>
    </p:titleStyle>
    <p:bodyStyle>
      <a:lvl1pPr marL="1763424" indent="-1763424" algn="l" defTabSz="4702458" rtl="0" eaLnBrk="1" latinLnBrk="0" hangingPunct="1">
        <a:spcBef>
          <a:spcPct val="20000"/>
        </a:spcBef>
        <a:buFont typeface="Arial" pitchFamily="34" charset="0"/>
        <a:buChar char="•"/>
        <a:defRPr sz="16401" kern="1200">
          <a:solidFill>
            <a:schemeClr val="tx1"/>
          </a:solidFill>
          <a:latin typeface="+mn-lt"/>
          <a:ea typeface="+mn-ea"/>
          <a:cs typeface="+mn-cs"/>
        </a:defRPr>
      </a:lvl1pPr>
      <a:lvl2pPr marL="3820749" indent="-1469520" algn="l" defTabSz="4702458"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074" indent="-1175616" algn="l" defTabSz="4702458" rtl="0" eaLnBrk="1" latinLnBrk="0" hangingPunct="1">
        <a:spcBef>
          <a:spcPct val="20000"/>
        </a:spcBef>
        <a:buFont typeface="Arial" pitchFamily="34" charset="0"/>
        <a:buChar char="•"/>
        <a:defRPr sz="12399" kern="1200">
          <a:solidFill>
            <a:schemeClr val="tx1"/>
          </a:solidFill>
          <a:latin typeface="+mn-lt"/>
          <a:ea typeface="+mn-ea"/>
          <a:cs typeface="+mn-cs"/>
        </a:defRPr>
      </a:lvl3pPr>
      <a:lvl4pPr marL="8229303"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4pPr>
      <a:lvl5pPr marL="10580532"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5pPr>
      <a:lvl6pPr marL="12931761"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6pPr>
      <a:lvl7pPr marL="15282990"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7pPr>
      <a:lvl8pPr marL="17634219"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8pPr>
      <a:lvl9pPr marL="19985448" indent="-1175616" algn="l" defTabSz="4702458" rtl="0" eaLnBrk="1" latinLnBrk="0" hangingPunct="1">
        <a:spcBef>
          <a:spcPct val="20000"/>
        </a:spcBef>
        <a:buFont typeface="Arial" pitchFamily="34" charset="0"/>
        <a:buChar char="•"/>
        <a:defRPr sz="10401" kern="1200">
          <a:solidFill>
            <a:schemeClr val="tx1"/>
          </a:solidFill>
          <a:latin typeface="+mn-lt"/>
          <a:ea typeface="+mn-ea"/>
          <a:cs typeface="+mn-cs"/>
        </a:defRPr>
      </a:lvl9pPr>
    </p:bodyStyle>
    <p:otherStyle>
      <a:defPPr>
        <a:defRPr lang="en-US"/>
      </a:defPPr>
      <a:lvl1pPr marL="0" algn="l" defTabSz="4702458" rtl="0" eaLnBrk="1" latinLnBrk="0" hangingPunct="1">
        <a:defRPr sz="9201" kern="1200">
          <a:solidFill>
            <a:schemeClr val="tx1"/>
          </a:solidFill>
          <a:latin typeface="+mn-lt"/>
          <a:ea typeface="+mn-ea"/>
          <a:cs typeface="+mn-cs"/>
        </a:defRPr>
      </a:lvl1pPr>
      <a:lvl2pPr marL="2351229" algn="l" defTabSz="4702458" rtl="0" eaLnBrk="1" latinLnBrk="0" hangingPunct="1">
        <a:defRPr sz="9201" kern="1200">
          <a:solidFill>
            <a:schemeClr val="tx1"/>
          </a:solidFill>
          <a:latin typeface="+mn-lt"/>
          <a:ea typeface="+mn-ea"/>
          <a:cs typeface="+mn-cs"/>
        </a:defRPr>
      </a:lvl2pPr>
      <a:lvl3pPr marL="4702458" algn="l" defTabSz="4702458" rtl="0" eaLnBrk="1" latinLnBrk="0" hangingPunct="1">
        <a:defRPr sz="9201" kern="1200">
          <a:solidFill>
            <a:schemeClr val="tx1"/>
          </a:solidFill>
          <a:latin typeface="+mn-lt"/>
          <a:ea typeface="+mn-ea"/>
          <a:cs typeface="+mn-cs"/>
        </a:defRPr>
      </a:lvl3pPr>
      <a:lvl4pPr marL="7053687" algn="l" defTabSz="4702458" rtl="0" eaLnBrk="1" latinLnBrk="0" hangingPunct="1">
        <a:defRPr sz="9201" kern="1200">
          <a:solidFill>
            <a:schemeClr val="tx1"/>
          </a:solidFill>
          <a:latin typeface="+mn-lt"/>
          <a:ea typeface="+mn-ea"/>
          <a:cs typeface="+mn-cs"/>
        </a:defRPr>
      </a:lvl4pPr>
      <a:lvl5pPr marL="9404916" algn="l" defTabSz="4702458" rtl="0" eaLnBrk="1" latinLnBrk="0" hangingPunct="1">
        <a:defRPr sz="9201" kern="1200">
          <a:solidFill>
            <a:schemeClr val="tx1"/>
          </a:solidFill>
          <a:latin typeface="+mn-lt"/>
          <a:ea typeface="+mn-ea"/>
          <a:cs typeface="+mn-cs"/>
        </a:defRPr>
      </a:lvl5pPr>
      <a:lvl6pPr marL="11756145" algn="l" defTabSz="4702458" rtl="0" eaLnBrk="1" latinLnBrk="0" hangingPunct="1">
        <a:defRPr sz="9201" kern="1200">
          <a:solidFill>
            <a:schemeClr val="tx1"/>
          </a:solidFill>
          <a:latin typeface="+mn-lt"/>
          <a:ea typeface="+mn-ea"/>
          <a:cs typeface="+mn-cs"/>
        </a:defRPr>
      </a:lvl6pPr>
      <a:lvl7pPr marL="14107374" algn="l" defTabSz="4702458" rtl="0" eaLnBrk="1" latinLnBrk="0" hangingPunct="1">
        <a:defRPr sz="9201" kern="1200">
          <a:solidFill>
            <a:schemeClr val="tx1"/>
          </a:solidFill>
          <a:latin typeface="+mn-lt"/>
          <a:ea typeface="+mn-ea"/>
          <a:cs typeface="+mn-cs"/>
        </a:defRPr>
      </a:lvl7pPr>
      <a:lvl8pPr marL="16458606" algn="l" defTabSz="4702458" rtl="0" eaLnBrk="1" latinLnBrk="0" hangingPunct="1">
        <a:defRPr sz="9201" kern="1200">
          <a:solidFill>
            <a:schemeClr val="tx1"/>
          </a:solidFill>
          <a:latin typeface="+mn-lt"/>
          <a:ea typeface="+mn-ea"/>
          <a:cs typeface="+mn-cs"/>
        </a:defRPr>
      </a:lvl8pPr>
      <a:lvl9pPr marL="18809835" algn="l" defTabSz="4702458" rtl="0" eaLnBrk="1" latinLnBrk="0" hangingPunct="1">
        <a:defRPr sz="92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0" y="1897082"/>
            <a:ext cx="30708600" cy="4585871"/>
          </a:xfrm>
          <a:prstGeom prst="rect">
            <a:avLst/>
          </a:prstGeom>
          <a:noFill/>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A Rare Presentation of Guillain Barre Syndrome Secondary to Pneumococcal Conjugate Vaccination</a:t>
            </a:r>
          </a:p>
          <a:p>
            <a:pPr algn="ctr"/>
            <a:r>
              <a:rPr lang="en-US" sz="4400" dirty="0">
                <a:solidFill>
                  <a:schemeClr val="bg1"/>
                </a:solidFill>
                <a:latin typeface="Arial" panose="020B0604020202020204" pitchFamily="34" charset="0"/>
                <a:cs typeface="Arial" panose="020B0604020202020204" pitchFamily="34" charset="0"/>
              </a:rPr>
              <a:t>Michael Juszczak MD</a:t>
            </a:r>
            <a:r>
              <a:rPr lang="en-US" sz="4400" baseline="30000" dirty="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 Jedidah Prum BS</a:t>
            </a:r>
            <a:r>
              <a:rPr lang="en-US" sz="4400" baseline="30000" dirty="0">
                <a:solidFill>
                  <a:schemeClr val="bg1"/>
                </a:solidFill>
                <a:latin typeface="Arial" panose="020B0604020202020204" pitchFamily="34" charset="0"/>
                <a:cs typeface="Arial" panose="020B0604020202020204" pitchFamily="34" charset="0"/>
              </a:rPr>
              <a:t>2</a:t>
            </a:r>
            <a:r>
              <a:rPr lang="en-US" sz="4400" dirty="0">
                <a:solidFill>
                  <a:schemeClr val="bg1"/>
                </a:solidFill>
                <a:latin typeface="Arial" panose="020B0604020202020204" pitchFamily="34" charset="0"/>
                <a:cs typeface="Arial" panose="020B0604020202020204" pitchFamily="34" charset="0"/>
              </a:rPr>
              <a:t>; Anishinder Parkash MD</a:t>
            </a:r>
            <a:r>
              <a:rPr lang="en-US" sz="4400" baseline="30000" dirty="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 William Gleason MD</a:t>
            </a:r>
            <a:r>
              <a:rPr lang="en-US" sz="4400" baseline="30000" dirty="0">
                <a:solidFill>
                  <a:schemeClr val="bg1"/>
                </a:solidFill>
                <a:latin typeface="Arial" panose="020B0604020202020204" pitchFamily="34" charset="0"/>
                <a:cs typeface="Arial" panose="020B0604020202020204" pitchFamily="34" charset="0"/>
              </a:rPr>
              <a:t>1</a:t>
            </a:r>
            <a:endParaRPr lang="en-US" sz="4400" dirty="0">
              <a:solidFill>
                <a:schemeClr val="bg1"/>
              </a:solidFill>
              <a:latin typeface="Arial" panose="020B0604020202020204" pitchFamily="34" charset="0"/>
              <a:cs typeface="Arial" panose="020B0604020202020204" pitchFamily="34" charset="0"/>
            </a:endParaRPr>
          </a:p>
          <a:p>
            <a:pPr algn="ctr"/>
            <a:r>
              <a:rPr lang="en-US" sz="4400" baseline="30000" dirty="0">
                <a:solidFill>
                  <a:schemeClr val="bg1"/>
                </a:solidFill>
                <a:latin typeface="Arial" panose="020B0604020202020204" pitchFamily="34" charset="0"/>
                <a:cs typeface="Arial" panose="020B0604020202020204" pitchFamily="34" charset="0"/>
              </a:rPr>
              <a:t>1</a:t>
            </a:r>
            <a:r>
              <a:rPr lang="en-US" sz="4400" dirty="0">
                <a:solidFill>
                  <a:schemeClr val="bg1"/>
                </a:solidFill>
                <a:latin typeface="Arial" panose="020B0604020202020204" pitchFamily="34" charset="0"/>
                <a:cs typeface="Arial" panose="020B0604020202020204" pitchFamily="34" charset="0"/>
              </a:rPr>
              <a:t>Department of PM&amp;R, Tower Health, West Reading, PA </a:t>
            </a:r>
          </a:p>
          <a:p>
            <a:pPr algn="ctr"/>
            <a:r>
              <a:rPr lang="en-US" sz="4400" baseline="30000" dirty="0">
                <a:solidFill>
                  <a:schemeClr val="bg1"/>
                </a:solidFill>
                <a:latin typeface="Arial" panose="020B0604020202020204" pitchFamily="34" charset="0"/>
                <a:cs typeface="Arial" panose="020B0604020202020204" pitchFamily="34" charset="0"/>
              </a:rPr>
              <a:t>2</a:t>
            </a:r>
            <a:r>
              <a:rPr lang="en-US" sz="4400" dirty="0">
                <a:solidFill>
                  <a:schemeClr val="bg1"/>
                </a:solidFill>
                <a:latin typeface="Arial" panose="020B0604020202020204" pitchFamily="34" charset="0"/>
                <a:cs typeface="Arial" panose="020B0604020202020204" pitchFamily="34" charset="0"/>
              </a:rPr>
              <a:t>Drexel University College of Medicine, West Reading, PA </a:t>
            </a:r>
          </a:p>
        </p:txBody>
      </p:sp>
      <p:sp>
        <p:nvSpPr>
          <p:cNvPr id="3" name="TextBox 2">
            <a:extLst>
              <a:ext uri="{FF2B5EF4-FFF2-40B4-BE49-F238E27FC236}">
                <a16:creationId xmlns:a16="http://schemas.microsoft.com/office/drawing/2014/main" id="{D5EB80C2-A664-4277-83AA-5BE358F2F19E}"/>
              </a:ext>
            </a:extLst>
          </p:cNvPr>
          <p:cNvSpPr txBox="1"/>
          <p:nvPr/>
        </p:nvSpPr>
        <p:spPr>
          <a:xfrm>
            <a:off x="942474" y="8109539"/>
            <a:ext cx="12936762" cy="10248960"/>
          </a:xfrm>
          <a:prstGeom prst="rect">
            <a:avLst/>
          </a:prstGeom>
          <a:noFill/>
          <a:ln>
            <a:solidFill>
              <a:schemeClr val="tx1"/>
            </a:solidFill>
          </a:ln>
        </p:spPr>
        <p:txBody>
          <a:bodyPr wrap="square" rtlCol="0">
            <a:spAutoFit/>
          </a:bodyPr>
          <a:lstStyle/>
          <a:p>
            <a:pPr marL="1143000" indent="-11430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Guillain Barre Syndrome (GBS) is an acute inflammatory demyelinating polyradiculoneuropathy that results in motor &amp; sensory axonal neuropathy as well as autonomic dysfunction.</a:t>
            </a:r>
          </a:p>
          <a:p>
            <a:pPr marL="1143000" indent="-11430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It is the leading cause of acute flaccid paralysis in developed countries worldwide.</a:t>
            </a:r>
            <a:r>
              <a:rPr lang="en-US" sz="3300" baseline="30000" dirty="0">
                <a:latin typeface="Times New Roman" panose="02020603050405020304" pitchFamily="18" charset="0"/>
                <a:cs typeface="Times New Roman" panose="02020603050405020304" pitchFamily="18" charset="0"/>
              </a:rPr>
              <a:t>1</a:t>
            </a:r>
          </a:p>
          <a:p>
            <a:pPr marL="1143000" indent="-11430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GBS is a life-threatening condition with a mortality rates estimated to be as high as 7% in North America  &amp; Europe.</a:t>
            </a:r>
            <a:r>
              <a:rPr lang="en-US" sz="3300" baseline="30000" dirty="0">
                <a:latin typeface="Times New Roman" panose="02020603050405020304" pitchFamily="18" charset="0"/>
                <a:cs typeface="Times New Roman" panose="02020603050405020304" pitchFamily="18" charset="0"/>
              </a:rPr>
              <a:t>2</a:t>
            </a:r>
            <a:endParaRPr lang="en-US" sz="3300" dirty="0">
              <a:latin typeface="Times New Roman" panose="02020603050405020304" pitchFamily="18" charset="0"/>
              <a:cs typeface="Times New Roman" panose="02020603050405020304" pitchFamily="18" charset="0"/>
            </a:endParaRPr>
          </a:p>
          <a:p>
            <a:pPr marL="1143000" indent="-1143000">
              <a:buFont typeface="Arial" panose="020B0604020202020204" pitchFamily="34" charset="0"/>
              <a:buChar char="•"/>
            </a:pPr>
            <a:r>
              <a:rPr lang="en-US" sz="3300" b="1" u="sng" dirty="0">
                <a:latin typeface="Times New Roman" panose="02020603050405020304" pitchFamily="18" charset="0"/>
                <a:cs typeface="Times New Roman" panose="02020603050405020304" pitchFamily="18" charset="0"/>
              </a:rPr>
              <a:t>Pathophysiology</a:t>
            </a:r>
            <a:r>
              <a:rPr lang="en-US" sz="3300" dirty="0">
                <a:latin typeface="Times New Roman" panose="02020603050405020304" pitchFamily="18" charset="0"/>
                <a:cs typeface="Times New Roman" panose="02020603050405020304" pitchFamily="18" charset="0"/>
              </a:rPr>
              <a:t>: Largely unknown. Believed to be an antibody immune response to infectious agents that cross react with components of peripheral nerves, resulting in degradation of Schwan cells.</a:t>
            </a:r>
          </a:p>
          <a:p>
            <a:pPr marL="1143000" indent="-1143000">
              <a:buFont typeface="Arial" panose="020B0604020202020204" pitchFamily="34" charset="0"/>
              <a:buChar char="•"/>
            </a:pPr>
            <a:r>
              <a:rPr lang="en-US" sz="3300" b="1" u="sng" dirty="0">
                <a:latin typeface="Times New Roman" panose="02020603050405020304" pitchFamily="18" charset="0"/>
                <a:cs typeface="Times New Roman" panose="02020603050405020304" pitchFamily="18" charset="0"/>
              </a:rPr>
              <a:t>Clinical Presentation</a:t>
            </a:r>
            <a:r>
              <a:rPr lang="en-US" sz="3300" dirty="0">
                <a:latin typeface="Times New Roman" panose="02020603050405020304" pitchFamily="18" charset="0"/>
                <a:cs typeface="Times New Roman" panose="02020603050405020304" pitchFamily="18" charset="0"/>
              </a:rPr>
              <a:t>: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-Commonly present following viral illness affecting the GI or pulmonary systems </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-Rarely can be seen following vaccination. Most notably Influenza Vaccination.</a:t>
            </a:r>
            <a:br>
              <a:rPr lang="en-US" sz="3300" dirty="0">
                <a:latin typeface="Times New Roman" panose="02020603050405020304" pitchFamily="18" charset="0"/>
                <a:cs typeface="Times New Roman" panose="02020603050405020304" pitchFamily="18" charset="0"/>
              </a:rPr>
            </a:br>
            <a:r>
              <a:rPr lang="en-US" sz="3300" dirty="0">
                <a:latin typeface="Times New Roman" panose="02020603050405020304" pitchFamily="18" charset="0"/>
                <a:cs typeface="Times New Roman" panose="02020603050405020304" pitchFamily="18" charset="0"/>
              </a:rPr>
              <a:t>-Classic physical exam finding of rapidly ascending flaccid paralysis. </a:t>
            </a:r>
          </a:p>
          <a:p>
            <a:pPr marL="1143000" indent="-1143000">
              <a:buFont typeface="Arial" panose="020B0604020202020204" pitchFamily="34" charset="0"/>
              <a:buChar char="•"/>
            </a:pPr>
            <a:r>
              <a:rPr lang="en-US" sz="3300" b="1" u="sng" dirty="0">
                <a:latin typeface="Times New Roman" panose="02020603050405020304" pitchFamily="18" charset="0"/>
                <a:cs typeface="Times New Roman" panose="02020603050405020304" pitchFamily="18" charset="0"/>
              </a:rPr>
              <a:t>Prognosis</a:t>
            </a:r>
            <a:r>
              <a:rPr lang="en-US" sz="3300" dirty="0">
                <a:latin typeface="Times New Roman" panose="02020603050405020304" pitchFamily="18" charset="0"/>
                <a:cs typeface="Times New Roman" panose="02020603050405020304" pitchFamily="18" charset="0"/>
              </a:rPr>
              <a:t>: 77% of patients are ambulatory </a:t>
            </a:r>
            <a:r>
              <a:rPr lang="en-US" sz="3300">
                <a:latin typeface="Times New Roman" panose="02020603050405020304" pitchFamily="18" charset="0"/>
                <a:cs typeface="Times New Roman" panose="02020603050405020304" pitchFamily="18" charset="0"/>
              </a:rPr>
              <a:t>after 6 months</a:t>
            </a:r>
            <a:r>
              <a:rPr lang="en-US" sz="3300" dirty="0">
                <a:latin typeface="Times New Roman" panose="02020603050405020304" pitchFamily="18" charset="0"/>
                <a:cs typeface="Times New Roman" panose="02020603050405020304" pitchFamily="18" charset="0"/>
              </a:rPr>
              <a:t>, with 82% of patients being ambulatory at 1 year post treatment.</a:t>
            </a:r>
            <a:r>
              <a:rPr lang="en-US" sz="3300" baseline="30000" dirty="0">
                <a:latin typeface="Times New Roman" panose="02020603050405020304" pitchFamily="18" charset="0"/>
                <a:cs typeface="Times New Roman" panose="02020603050405020304" pitchFamily="18" charset="0"/>
              </a:rPr>
              <a:t>3</a:t>
            </a:r>
          </a:p>
        </p:txBody>
      </p:sp>
      <p:sp>
        <p:nvSpPr>
          <p:cNvPr id="4" name="TextBox 3">
            <a:extLst>
              <a:ext uri="{FF2B5EF4-FFF2-40B4-BE49-F238E27FC236}">
                <a16:creationId xmlns:a16="http://schemas.microsoft.com/office/drawing/2014/main" id="{758D1F8F-442A-4587-8FEF-31AD51B0173D}"/>
              </a:ext>
            </a:extLst>
          </p:cNvPr>
          <p:cNvSpPr txBox="1"/>
          <p:nvPr/>
        </p:nvSpPr>
        <p:spPr>
          <a:xfrm>
            <a:off x="942474" y="19596029"/>
            <a:ext cx="12958533" cy="1615827"/>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This case report is devoid of identifiable patient information and therefore is exempt from IRB review requirements consistent with the institution’s guidelines.</a:t>
            </a:r>
          </a:p>
        </p:txBody>
      </p:sp>
      <p:sp>
        <p:nvSpPr>
          <p:cNvPr id="7" name="TextBox 6">
            <a:extLst>
              <a:ext uri="{FF2B5EF4-FFF2-40B4-BE49-F238E27FC236}">
                <a16:creationId xmlns:a16="http://schemas.microsoft.com/office/drawing/2014/main" id="{065C1662-E950-437E-9941-A3FEF8BEE9B9}"/>
              </a:ext>
            </a:extLst>
          </p:cNvPr>
          <p:cNvSpPr txBox="1"/>
          <p:nvPr/>
        </p:nvSpPr>
        <p:spPr>
          <a:xfrm>
            <a:off x="29310921" y="22392090"/>
            <a:ext cx="12936762" cy="5447645"/>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300" b="1" u="sng" dirty="0">
                <a:latin typeface="Times New Roman" panose="02020603050405020304" pitchFamily="18" charset="0"/>
                <a:cs typeface="Times New Roman" panose="02020603050405020304" pitchFamily="18" charset="0"/>
              </a:rPr>
              <a:t>Clinical Translation</a:t>
            </a:r>
            <a:r>
              <a:rPr lang="en-US" sz="3300" dirty="0">
                <a:latin typeface="Times New Roman" panose="02020603050405020304" pitchFamily="18" charset="0"/>
                <a:cs typeface="Times New Roman" panose="02020603050405020304" pitchFamily="18" charset="0"/>
              </a:rPr>
              <a:t>: This case illustrates a rare but potentially lethal adverse effect associated with conjugate vaccines that should be considered in all individuals with a history of autoimmune disease. GBS is NOT a contraindication to vaccination. Adverse effects of vaccination should continue to be reported.</a:t>
            </a:r>
          </a:p>
          <a:p>
            <a:pPr marL="457200" indent="-457200">
              <a:buFont typeface="Arial" panose="020B0604020202020204" pitchFamily="34" charset="0"/>
              <a:buChar char="•"/>
            </a:pPr>
            <a:r>
              <a:rPr lang="en-US" sz="3300" b="1" i="0" u="sng" strike="noStrike" baseline="0" dirty="0">
                <a:latin typeface="Times New Roman" panose="02020603050405020304" pitchFamily="18" charset="0"/>
                <a:cs typeface="Times New Roman" panose="02020603050405020304" pitchFamily="18" charset="0"/>
              </a:rPr>
              <a:t>Future Research Directions</a:t>
            </a:r>
            <a:r>
              <a:rPr lang="en-US" sz="3300" b="0" i="0" u="none" strike="noStrike" baseline="0" dirty="0">
                <a:latin typeface="Times New Roman" panose="02020603050405020304" pitchFamily="18" charset="0"/>
                <a:cs typeface="Times New Roman" panose="02020603050405020304" pitchFamily="18" charset="0"/>
              </a:rPr>
              <a:t>: Future research should be aimed at better understanding the immunologic mechanism and pathophysiology associated with GBS so that we can better treat this syndrome and potentially manufacture vaccines with a more targeted immune response to limit possible adverse effects. </a:t>
            </a:r>
            <a:endParaRPr lang="en-US" sz="1800" b="0" i="0" u="none" strike="noStrike" baseline="0" dirty="0">
              <a:latin typeface="Times New Roman" panose="02020603050405020304" pitchFamily="18" charset="0"/>
              <a:cs typeface="Times New Roman" panose="02020603050405020304" pitchFamily="18" charset="0"/>
            </a:endParaRPr>
          </a:p>
          <a:p>
            <a:pPr algn="l" rtl="0"/>
            <a:r>
              <a:rPr lang="en-US"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7D05263-9A58-45F7-AAB0-A1AECED45886}"/>
              </a:ext>
            </a:extLst>
          </p:cNvPr>
          <p:cNvSpPr txBox="1"/>
          <p:nvPr/>
        </p:nvSpPr>
        <p:spPr>
          <a:xfrm>
            <a:off x="29310921" y="28803600"/>
            <a:ext cx="12936762" cy="1754326"/>
          </a:xfrm>
          <a:prstGeom prst="rect">
            <a:avLst/>
          </a:prstGeom>
          <a:noFill/>
          <a:ln>
            <a:solidFill>
              <a:schemeClr val="tx1"/>
            </a:solidFill>
          </a:ln>
        </p:spPr>
        <p:txBody>
          <a:bodyPr wrap="square" rtlCol="0">
            <a:spAutoFit/>
          </a:bodyPr>
          <a:lstStyle/>
          <a:p>
            <a:pPr algn="ctr"/>
            <a:endParaRPr lang="en-US" sz="1800" u="sng" dirty="0">
              <a:latin typeface="Times New Roman" panose="02020603050405020304" pitchFamily="18" charset="0"/>
              <a:cs typeface="Times New Roman" panose="02020603050405020304" pitchFamily="18" charset="0"/>
            </a:endParaRPr>
          </a:p>
          <a:p>
            <a:pPr marL="514350" indent="-514350">
              <a:buAutoNum type="arabicParenR"/>
            </a:pPr>
            <a:r>
              <a:rPr lang="en-US" sz="1800" b="0" i="0" dirty="0">
                <a:solidFill>
                  <a:srgbClr val="222222"/>
                </a:solidFill>
                <a:effectLst/>
                <a:latin typeface="Times New Roman" panose="02020603050405020304" pitchFamily="18" charset="0"/>
                <a:cs typeface="Times New Roman" panose="02020603050405020304" pitchFamily="18" charset="0"/>
              </a:rPr>
              <a:t>Haber, P., </a:t>
            </a:r>
            <a:r>
              <a:rPr lang="en-US" sz="1800" b="0" i="0" dirty="0" err="1">
                <a:solidFill>
                  <a:srgbClr val="222222"/>
                </a:solidFill>
                <a:effectLst/>
                <a:latin typeface="Times New Roman" panose="02020603050405020304" pitchFamily="18" charset="0"/>
                <a:cs typeface="Times New Roman" panose="02020603050405020304" pitchFamily="18" charset="0"/>
              </a:rPr>
              <a:t>Sejvar</a:t>
            </a:r>
            <a:r>
              <a:rPr lang="en-US" sz="1800" b="0" i="0" dirty="0">
                <a:solidFill>
                  <a:srgbClr val="222222"/>
                </a:solidFill>
                <a:effectLst/>
                <a:latin typeface="Times New Roman" panose="02020603050405020304" pitchFamily="18" charset="0"/>
                <a:cs typeface="Times New Roman" panose="02020603050405020304" pitchFamily="18" charset="0"/>
              </a:rPr>
              <a:t>, J., </a:t>
            </a:r>
            <a:r>
              <a:rPr lang="en-US" sz="1800" b="0" i="0" dirty="0" err="1">
                <a:solidFill>
                  <a:srgbClr val="222222"/>
                </a:solidFill>
                <a:effectLst/>
                <a:latin typeface="Times New Roman" panose="02020603050405020304" pitchFamily="18" charset="0"/>
                <a:cs typeface="Times New Roman" panose="02020603050405020304" pitchFamily="18" charset="0"/>
              </a:rPr>
              <a:t>Mikaeloff</a:t>
            </a:r>
            <a:r>
              <a:rPr lang="en-US" sz="1800" b="0" i="0" dirty="0">
                <a:solidFill>
                  <a:srgbClr val="222222"/>
                </a:solidFill>
                <a:effectLst/>
                <a:latin typeface="Times New Roman" panose="02020603050405020304" pitchFamily="18" charset="0"/>
                <a:cs typeface="Times New Roman" panose="02020603050405020304" pitchFamily="18" charset="0"/>
              </a:rPr>
              <a:t>, Y., &amp; DeStefano, F. (2009). Vaccines and </a:t>
            </a:r>
            <a:r>
              <a:rPr lang="en-US" sz="1800" b="0" i="0" dirty="0" err="1">
                <a:solidFill>
                  <a:srgbClr val="222222"/>
                </a:solidFill>
                <a:effectLst/>
                <a:latin typeface="Times New Roman" panose="02020603050405020304" pitchFamily="18" charset="0"/>
                <a:cs typeface="Times New Roman" panose="02020603050405020304" pitchFamily="18" charset="0"/>
              </a:rPr>
              <a:t>guillain-barre</a:t>
            </a:r>
            <a:r>
              <a:rPr lang="en-US" sz="1800" b="0" i="0" dirty="0">
                <a:solidFill>
                  <a:srgbClr val="222222"/>
                </a:solidFill>
                <a:effectLst/>
                <a:latin typeface="Times New Roman" panose="02020603050405020304" pitchFamily="18" charset="0"/>
                <a:cs typeface="Times New Roman" panose="02020603050405020304" pitchFamily="18" charset="0"/>
              </a:rPr>
              <a:t> syndrome. </a:t>
            </a:r>
            <a:r>
              <a:rPr lang="en-US" sz="1800" b="0" i="1" dirty="0">
                <a:solidFill>
                  <a:srgbClr val="222222"/>
                </a:solidFill>
                <a:effectLst/>
                <a:latin typeface="Times New Roman" panose="02020603050405020304" pitchFamily="18" charset="0"/>
                <a:cs typeface="Times New Roman" panose="02020603050405020304" pitchFamily="18" charset="0"/>
              </a:rPr>
              <a:t>Drug Safety</a:t>
            </a:r>
            <a:r>
              <a:rPr lang="en-US" sz="1800" b="0" i="0" dirty="0">
                <a:solidFill>
                  <a:srgbClr val="222222"/>
                </a:solidFill>
                <a:effectLst/>
                <a:latin typeface="Times New Roman" panose="02020603050405020304" pitchFamily="18" charset="0"/>
                <a:cs typeface="Times New Roman" panose="02020603050405020304" pitchFamily="18" charset="0"/>
              </a:rPr>
              <a:t>, </a:t>
            </a:r>
            <a:r>
              <a:rPr lang="en-US" sz="1800" b="0" i="1" dirty="0">
                <a:solidFill>
                  <a:srgbClr val="222222"/>
                </a:solidFill>
                <a:effectLst/>
                <a:latin typeface="Times New Roman" panose="02020603050405020304" pitchFamily="18" charset="0"/>
                <a:cs typeface="Times New Roman" panose="02020603050405020304" pitchFamily="18" charset="0"/>
              </a:rPr>
              <a:t>32</a:t>
            </a:r>
            <a:r>
              <a:rPr lang="en-US" sz="1800" b="0" i="0" dirty="0">
                <a:solidFill>
                  <a:srgbClr val="222222"/>
                </a:solidFill>
                <a:effectLst/>
                <a:latin typeface="Times New Roman" panose="02020603050405020304" pitchFamily="18" charset="0"/>
                <a:cs typeface="Times New Roman" panose="02020603050405020304" pitchFamily="18" charset="0"/>
              </a:rPr>
              <a:t>(4), 309-323.</a:t>
            </a:r>
          </a:p>
          <a:p>
            <a:pPr marL="514350" indent="-514350">
              <a:buAutoNum type="arabicParenR"/>
            </a:pPr>
            <a:r>
              <a:rPr lang="en-US" sz="1800" b="0" i="0" dirty="0">
                <a:solidFill>
                  <a:srgbClr val="222222"/>
                </a:solidFill>
                <a:effectLst/>
                <a:latin typeface="Times New Roman" panose="02020603050405020304" pitchFamily="18" charset="0"/>
                <a:cs typeface="Times New Roman" panose="02020603050405020304" pitchFamily="18" charset="0"/>
              </a:rPr>
              <a:t>van den Berg, B., </a:t>
            </a:r>
            <a:r>
              <a:rPr lang="en-US" sz="1800" b="0" i="0" dirty="0" err="1">
                <a:solidFill>
                  <a:srgbClr val="222222"/>
                </a:solidFill>
                <a:effectLst/>
                <a:latin typeface="Times New Roman" panose="02020603050405020304" pitchFamily="18" charset="0"/>
                <a:cs typeface="Times New Roman" panose="02020603050405020304" pitchFamily="18" charset="0"/>
              </a:rPr>
              <a:t>Bunschoten</a:t>
            </a:r>
            <a:r>
              <a:rPr lang="en-US" sz="1800" b="0" i="0" dirty="0">
                <a:solidFill>
                  <a:srgbClr val="222222"/>
                </a:solidFill>
                <a:effectLst/>
                <a:latin typeface="Times New Roman" panose="02020603050405020304" pitchFamily="18" charset="0"/>
                <a:cs typeface="Times New Roman" panose="02020603050405020304" pitchFamily="18" charset="0"/>
              </a:rPr>
              <a:t>, C., van </a:t>
            </a:r>
            <a:r>
              <a:rPr lang="en-US" sz="1800" b="0" i="0" dirty="0" err="1">
                <a:solidFill>
                  <a:srgbClr val="222222"/>
                </a:solidFill>
                <a:effectLst/>
                <a:latin typeface="Times New Roman" panose="02020603050405020304" pitchFamily="18" charset="0"/>
                <a:cs typeface="Times New Roman" panose="02020603050405020304" pitchFamily="18" charset="0"/>
              </a:rPr>
              <a:t>Doorn</a:t>
            </a:r>
            <a:r>
              <a:rPr lang="en-US" sz="1800" b="0" i="0" dirty="0">
                <a:solidFill>
                  <a:srgbClr val="222222"/>
                </a:solidFill>
                <a:effectLst/>
                <a:latin typeface="Times New Roman" panose="02020603050405020304" pitchFamily="18" charset="0"/>
                <a:cs typeface="Times New Roman" panose="02020603050405020304" pitchFamily="18" charset="0"/>
              </a:rPr>
              <a:t>, P. A., &amp; Jacobs, B. C. (2013). Mortality in </a:t>
            </a:r>
            <a:r>
              <a:rPr lang="en-US" sz="1800" b="0" i="0" dirty="0" err="1">
                <a:solidFill>
                  <a:srgbClr val="222222"/>
                </a:solidFill>
                <a:effectLst/>
                <a:latin typeface="Times New Roman" panose="02020603050405020304" pitchFamily="18" charset="0"/>
                <a:cs typeface="Times New Roman" panose="02020603050405020304" pitchFamily="18" charset="0"/>
              </a:rPr>
              <a:t>guillain-barre</a:t>
            </a:r>
            <a:r>
              <a:rPr lang="en-US" sz="1800" b="0" i="0" dirty="0">
                <a:solidFill>
                  <a:srgbClr val="222222"/>
                </a:solidFill>
                <a:effectLst/>
                <a:latin typeface="Times New Roman" panose="02020603050405020304" pitchFamily="18" charset="0"/>
                <a:cs typeface="Times New Roman" panose="02020603050405020304" pitchFamily="18" charset="0"/>
              </a:rPr>
              <a:t> syndrome. </a:t>
            </a:r>
            <a:r>
              <a:rPr lang="en-US" sz="1800" b="0" i="1" dirty="0">
                <a:solidFill>
                  <a:srgbClr val="222222"/>
                </a:solidFill>
                <a:effectLst/>
                <a:latin typeface="Times New Roman" panose="02020603050405020304" pitchFamily="18" charset="0"/>
                <a:cs typeface="Times New Roman" panose="02020603050405020304" pitchFamily="18" charset="0"/>
              </a:rPr>
              <a:t>Neurology</a:t>
            </a:r>
            <a:r>
              <a:rPr lang="en-US" sz="1800" b="0" i="0" dirty="0">
                <a:solidFill>
                  <a:srgbClr val="222222"/>
                </a:solidFill>
                <a:effectLst/>
                <a:latin typeface="Times New Roman" panose="02020603050405020304" pitchFamily="18" charset="0"/>
                <a:cs typeface="Times New Roman" panose="02020603050405020304" pitchFamily="18" charset="0"/>
              </a:rPr>
              <a:t>, </a:t>
            </a:r>
            <a:r>
              <a:rPr lang="en-US" sz="1800" b="0" i="1" dirty="0">
                <a:solidFill>
                  <a:srgbClr val="222222"/>
                </a:solidFill>
                <a:effectLst/>
                <a:latin typeface="Times New Roman" panose="02020603050405020304" pitchFamily="18" charset="0"/>
                <a:cs typeface="Times New Roman" panose="02020603050405020304" pitchFamily="18" charset="0"/>
              </a:rPr>
              <a:t>80</a:t>
            </a:r>
            <a:r>
              <a:rPr lang="en-US" sz="1800" b="0" i="0" dirty="0">
                <a:solidFill>
                  <a:srgbClr val="222222"/>
                </a:solidFill>
                <a:effectLst/>
                <a:latin typeface="Times New Roman" panose="02020603050405020304" pitchFamily="18" charset="0"/>
                <a:cs typeface="Times New Roman" panose="02020603050405020304" pitchFamily="18" charset="0"/>
              </a:rPr>
              <a:t>(18), 1650-1654.</a:t>
            </a:r>
          </a:p>
          <a:p>
            <a:pPr marL="514350" indent="-514350">
              <a:buAutoNum type="arabicParenR"/>
            </a:pPr>
            <a:r>
              <a:rPr lang="en-US" sz="1800" b="0" i="0" dirty="0" err="1">
                <a:solidFill>
                  <a:srgbClr val="222222"/>
                </a:solidFill>
                <a:effectLst/>
                <a:latin typeface="Times New Roman" panose="02020603050405020304" pitchFamily="18" charset="0"/>
                <a:cs typeface="Times New Roman" panose="02020603050405020304" pitchFamily="18" charset="0"/>
              </a:rPr>
              <a:t>Doets</a:t>
            </a:r>
            <a:r>
              <a:rPr lang="en-US" sz="1800" b="0" i="0" dirty="0">
                <a:solidFill>
                  <a:srgbClr val="222222"/>
                </a:solidFill>
                <a:effectLst/>
                <a:latin typeface="Times New Roman" panose="02020603050405020304" pitchFamily="18" charset="0"/>
                <a:cs typeface="Times New Roman" panose="02020603050405020304" pitchFamily="18" charset="0"/>
              </a:rPr>
              <a:t>, A. Y., </a:t>
            </a:r>
            <a:r>
              <a:rPr lang="en-US" sz="1800" b="0" i="0" dirty="0" err="1">
                <a:solidFill>
                  <a:srgbClr val="222222"/>
                </a:solidFill>
                <a:effectLst/>
                <a:latin typeface="Times New Roman" panose="02020603050405020304" pitchFamily="18" charset="0"/>
                <a:cs typeface="Times New Roman" panose="02020603050405020304" pitchFamily="18" charset="0"/>
              </a:rPr>
              <a:t>Verboon</a:t>
            </a:r>
            <a:r>
              <a:rPr lang="en-US" sz="1800" b="0" i="0" dirty="0">
                <a:solidFill>
                  <a:srgbClr val="222222"/>
                </a:solidFill>
                <a:effectLst/>
                <a:latin typeface="Times New Roman" panose="02020603050405020304" pitchFamily="18" charset="0"/>
                <a:cs typeface="Times New Roman" panose="02020603050405020304" pitchFamily="18" charset="0"/>
              </a:rPr>
              <a:t>, C., Van Den Berg, B., </a:t>
            </a:r>
            <a:r>
              <a:rPr lang="en-US" sz="1800" b="0" i="0" dirty="0" err="1">
                <a:solidFill>
                  <a:srgbClr val="222222"/>
                </a:solidFill>
                <a:effectLst/>
                <a:latin typeface="Times New Roman" panose="02020603050405020304" pitchFamily="18" charset="0"/>
                <a:cs typeface="Times New Roman" panose="02020603050405020304" pitchFamily="18" charset="0"/>
              </a:rPr>
              <a:t>Harbo</a:t>
            </a:r>
            <a:r>
              <a:rPr lang="en-US" sz="1800" b="0" i="0" dirty="0">
                <a:solidFill>
                  <a:srgbClr val="222222"/>
                </a:solidFill>
                <a:effectLst/>
                <a:latin typeface="Times New Roman" panose="02020603050405020304" pitchFamily="18" charset="0"/>
                <a:cs typeface="Times New Roman" panose="02020603050405020304" pitchFamily="18" charset="0"/>
              </a:rPr>
              <a:t>, T., </a:t>
            </a:r>
            <a:r>
              <a:rPr lang="en-US" sz="1800" b="0" i="0" dirty="0" err="1">
                <a:solidFill>
                  <a:srgbClr val="222222"/>
                </a:solidFill>
                <a:effectLst/>
                <a:latin typeface="Times New Roman" panose="02020603050405020304" pitchFamily="18" charset="0"/>
                <a:cs typeface="Times New Roman" panose="02020603050405020304" pitchFamily="18" charset="0"/>
              </a:rPr>
              <a:t>Cornblath</a:t>
            </a:r>
            <a:r>
              <a:rPr lang="en-US" sz="1800" b="0" i="0" dirty="0">
                <a:solidFill>
                  <a:srgbClr val="222222"/>
                </a:solidFill>
                <a:effectLst/>
                <a:latin typeface="Times New Roman" panose="02020603050405020304" pitchFamily="18" charset="0"/>
                <a:cs typeface="Times New Roman" panose="02020603050405020304" pitchFamily="18" charset="0"/>
              </a:rPr>
              <a:t>, D. R., Willison, H. J., ... &amp; Jacobs, B. C. (2018). Regional variation of Guillain-Barré syndrome. </a:t>
            </a:r>
            <a:r>
              <a:rPr lang="en-US" sz="1800" b="0" i="1" dirty="0">
                <a:solidFill>
                  <a:srgbClr val="222222"/>
                </a:solidFill>
                <a:effectLst/>
                <a:latin typeface="Times New Roman" panose="02020603050405020304" pitchFamily="18" charset="0"/>
                <a:cs typeface="Times New Roman" panose="02020603050405020304" pitchFamily="18" charset="0"/>
              </a:rPr>
              <a:t>Brain</a:t>
            </a:r>
            <a:r>
              <a:rPr lang="en-US" sz="1800" b="0" i="0" dirty="0">
                <a:solidFill>
                  <a:srgbClr val="222222"/>
                </a:solidFill>
                <a:effectLst/>
                <a:latin typeface="Times New Roman" panose="02020603050405020304" pitchFamily="18" charset="0"/>
                <a:cs typeface="Times New Roman" panose="02020603050405020304" pitchFamily="18" charset="0"/>
              </a:rPr>
              <a:t>, </a:t>
            </a:r>
            <a:r>
              <a:rPr lang="en-US" sz="1800" b="0" i="1" dirty="0">
                <a:solidFill>
                  <a:srgbClr val="222222"/>
                </a:solidFill>
                <a:effectLst/>
                <a:latin typeface="Times New Roman" panose="02020603050405020304" pitchFamily="18" charset="0"/>
                <a:cs typeface="Times New Roman" panose="02020603050405020304" pitchFamily="18" charset="0"/>
              </a:rPr>
              <a:t>141</a:t>
            </a:r>
            <a:r>
              <a:rPr lang="en-US" sz="1800" b="0" i="0" dirty="0">
                <a:solidFill>
                  <a:srgbClr val="222222"/>
                </a:solidFill>
                <a:effectLst/>
                <a:latin typeface="Times New Roman" panose="02020603050405020304" pitchFamily="18" charset="0"/>
                <a:cs typeface="Times New Roman" panose="02020603050405020304" pitchFamily="18" charset="0"/>
              </a:rPr>
              <a:t>(10), 2866-2877.</a:t>
            </a:r>
            <a:endParaRPr lang="en-US" sz="1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22FD0F0-83B2-4D5E-AE8F-E484BEB55F17}"/>
              </a:ext>
            </a:extLst>
          </p:cNvPr>
          <p:cNvSpPr txBox="1"/>
          <p:nvPr/>
        </p:nvSpPr>
        <p:spPr>
          <a:xfrm>
            <a:off x="29198468" y="8203315"/>
            <a:ext cx="12936762" cy="6186309"/>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On day 1/5 of plasmapheresis treatment, she became increasingly tachypneic ultimately resulting in acute hypoxemic respiratory failure requiring transfer to the ICU where she was started on BiPAP.</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On day 3/5 of plasmapheresis treatment, her respiratory status improved, and she was transitioned off BiPAP.</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After completing 5 days of plasmapheresis treatment her weakness improved and she was transferred to Reading’s Post Acute Care Rehabilitation Hospital.  </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Nerve Conduction Studies completed 8 weeks following discharge from acute rehabilitation showed electrophysiological evidence of demyelinating neuropathy consistent with patient’s history of GBS. See Table 1, Figure 1, Figure 2.</a:t>
            </a:r>
          </a:p>
        </p:txBody>
      </p:sp>
      <p:sp>
        <p:nvSpPr>
          <p:cNvPr id="10" name="TextBox 9">
            <a:extLst>
              <a:ext uri="{FF2B5EF4-FFF2-40B4-BE49-F238E27FC236}">
                <a16:creationId xmlns:a16="http://schemas.microsoft.com/office/drawing/2014/main" id="{A2E01EA3-4DC8-4D26-84B7-F92682E617FC}"/>
              </a:ext>
            </a:extLst>
          </p:cNvPr>
          <p:cNvSpPr txBox="1"/>
          <p:nvPr/>
        </p:nvSpPr>
        <p:spPr>
          <a:xfrm>
            <a:off x="942474" y="7340098"/>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Introduction</a:t>
            </a:r>
            <a:endParaRPr lang="en-US" sz="4400" dirty="0">
              <a:solidFill>
                <a:schemeClr val="bg1"/>
              </a:solidFill>
            </a:endParaRPr>
          </a:p>
        </p:txBody>
      </p:sp>
      <p:sp>
        <p:nvSpPr>
          <p:cNvPr id="17" name="TextBox 16">
            <a:extLst>
              <a:ext uri="{FF2B5EF4-FFF2-40B4-BE49-F238E27FC236}">
                <a16:creationId xmlns:a16="http://schemas.microsoft.com/office/drawing/2014/main" id="{CC50142E-24A5-45EB-A816-3B1CF3546033}"/>
              </a:ext>
            </a:extLst>
          </p:cNvPr>
          <p:cNvSpPr txBox="1"/>
          <p:nvPr/>
        </p:nvSpPr>
        <p:spPr>
          <a:xfrm>
            <a:off x="942474" y="18826588"/>
            <a:ext cx="12958533"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Methods</a:t>
            </a:r>
            <a:endParaRPr lang="en-US" sz="4400" dirty="0">
              <a:solidFill>
                <a:schemeClr val="bg1"/>
              </a:solidFill>
            </a:endParaRPr>
          </a:p>
        </p:txBody>
      </p:sp>
      <p:sp>
        <p:nvSpPr>
          <p:cNvPr id="18" name="TextBox 17">
            <a:extLst>
              <a:ext uri="{FF2B5EF4-FFF2-40B4-BE49-F238E27FC236}">
                <a16:creationId xmlns:a16="http://schemas.microsoft.com/office/drawing/2014/main" id="{E25A6C72-117B-49A0-B401-542C8714B6D8}"/>
              </a:ext>
            </a:extLst>
          </p:cNvPr>
          <p:cNvSpPr txBox="1"/>
          <p:nvPr/>
        </p:nvSpPr>
        <p:spPr>
          <a:xfrm>
            <a:off x="29310921" y="28034159"/>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References</a:t>
            </a:r>
            <a:endParaRPr lang="en-US" sz="4400" dirty="0">
              <a:solidFill>
                <a:schemeClr val="bg1"/>
              </a:solidFill>
            </a:endParaRPr>
          </a:p>
        </p:txBody>
      </p:sp>
      <p:sp>
        <p:nvSpPr>
          <p:cNvPr id="19" name="TextBox 18">
            <a:extLst>
              <a:ext uri="{FF2B5EF4-FFF2-40B4-BE49-F238E27FC236}">
                <a16:creationId xmlns:a16="http://schemas.microsoft.com/office/drawing/2014/main" id="{B3F950AB-0CDC-4D01-A203-11406B3DB269}"/>
              </a:ext>
            </a:extLst>
          </p:cNvPr>
          <p:cNvSpPr txBox="1"/>
          <p:nvPr/>
        </p:nvSpPr>
        <p:spPr>
          <a:xfrm>
            <a:off x="29310921" y="21610385"/>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Conclusions</a:t>
            </a:r>
            <a:endParaRPr lang="en-US" sz="4400" dirty="0">
              <a:solidFill>
                <a:schemeClr val="bg1"/>
              </a:solidFill>
            </a:endParaRPr>
          </a:p>
        </p:txBody>
      </p:sp>
      <p:sp>
        <p:nvSpPr>
          <p:cNvPr id="20" name="TextBox 19">
            <a:extLst>
              <a:ext uri="{FF2B5EF4-FFF2-40B4-BE49-F238E27FC236}">
                <a16:creationId xmlns:a16="http://schemas.microsoft.com/office/drawing/2014/main" id="{7B4660B1-2EDD-4DBE-AD9D-CFE6188DE053}"/>
              </a:ext>
            </a:extLst>
          </p:cNvPr>
          <p:cNvSpPr txBox="1"/>
          <p:nvPr/>
        </p:nvSpPr>
        <p:spPr>
          <a:xfrm>
            <a:off x="961524" y="21803871"/>
            <a:ext cx="12958533"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Case Description</a:t>
            </a:r>
            <a:endParaRPr lang="en-US" sz="4400" dirty="0">
              <a:solidFill>
                <a:schemeClr val="bg1"/>
              </a:solidFill>
            </a:endParaRPr>
          </a:p>
        </p:txBody>
      </p:sp>
      <p:sp>
        <p:nvSpPr>
          <p:cNvPr id="11" name="TextBox 10">
            <a:extLst>
              <a:ext uri="{FF2B5EF4-FFF2-40B4-BE49-F238E27FC236}">
                <a16:creationId xmlns:a16="http://schemas.microsoft.com/office/drawing/2014/main" id="{20DA19E5-7452-445F-BCCA-025DFFB5CBFF}"/>
              </a:ext>
            </a:extLst>
          </p:cNvPr>
          <p:cNvSpPr txBox="1"/>
          <p:nvPr/>
        </p:nvSpPr>
        <p:spPr>
          <a:xfrm>
            <a:off x="961524" y="22592362"/>
            <a:ext cx="12958533" cy="8217634"/>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 49 year old female with a PMHx of SLE presented with diarrhea, generalized weakness, and dysesthesias in her extremities 2 weeks after receiving the pneumococcal conjugate vaccine. She denied any recent illnesses or travel.</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CT scan of her brain/spine was unremarkable, and she was instructed to follow up a neurologist in 2 weeks.</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She returned 1 week later with worsening weakness which caused her to be wheelchair bound. She also had severe SOB while at rest.</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Physical exam was remarkable for absent DTR and decreased vibration/temperature sensation in all extremities.</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An MRI was obtained but was unremarkable.</a:t>
            </a:r>
          </a:p>
          <a:p>
            <a:pPr marL="457200" indent="-457200">
              <a:buFont typeface="Arial" panose="020B0604020202020204" pitchFamily="34" charset="0"/>
              <a:buChar char="•"/>
            </a:pPr>
            <a:r>
              <a:rPr lang="en-US" sz="3300" u="sng" dirty="0">
                <a:latin typeface="Times New Roman" panose="02020603050405020304" pitchFamily="18" charset="0"/>
                <a:cs typeface="Times New Roman" panose="02020603050405020304" pitchFamily="18" charset="0"/>
              </a:rPr>
              <a:t>Lumbar Puncture Findings</a:t>
            </a:r>
            <a:r>
              <a:rPr lang="en-US" sz="3300" dirty="0">
                <a:latin typeface="Times New Roman" panose="02020603050405020304" pitchFamily="18" charset="0"/>
                <a:cs typeface="Times New Roman" panose="02020603050405020304" pitchFamily="18" charset="0"/>
              </a:rPr>
              <a:t>: increased CSF protein, normal cell counts, revealing </a:t>
            </a:r>
            <a:r>
              <a:rPr lang="en-US" sz="3300" dirty="0" err="1">
                <a:latin typeface="Times New Roman" panose="02020603050405020304" pitchFamily="18" charset="0"/>
                <a:cs typeface="Times New Roman" panose="02020603050405020304" pitchFamily="18" charset="0"/>
              </a:rPr>
              <a:t>albuminocytologic</a:t>
            </a:r>
            <a:r>
              <a:rPr lang="en-US" sz="3300" dirty="0">
                <a:latin typeface="Times New Roman" panose="02020603050405020304" pitchFamily="18" charset="0"/>
                <a:cs typeface="Times New Roman" panose="02020603050405020304" pitchFamily="18" charset="0"/>
              </a:rPr>
              <a:t> dissociation.</a:t>
            </a:r>
          </a:p>
          <a:p>
            <a:pPr marL="457200" indent="-457200">
              <a:buFont typeface="Arial" panose="020B0604020202020204" pitchFamily="34" charset="0"/>
              <a:buChar char="•"/>
            </a:pPr>
            <a:r>
              <a:rPr lang="en-US" sz="3300" u="sng" dirty="0">
                <a:latin typeface="Times New Roman" panose="02020603050405020304" pitchFamily="18" charset="0"/>
                <a:cs typeface="Times New Roman" panose="02020603050405020304" pitchFamily="18" charset="0"/>
              </a:rPr>
              <a:t>Lab Findings</a:t>
            </a:r>
            <a:r>
              <a:rPr lang="en-US" sz="3300" dirty="0">
                <a:latin typeface="Times New Roman" panose="02020603050405020304" pitchFamily="18" charset="0"/>
                <a:cs typeface="Times New Roman" panose="02020603050405020304" pitchFamily="18" charset="0"/>
              </a:rPr>
              <a:t>: ANA was unremarkable. DsDNA levels were &lt;1.</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 diagnosis of GBS was established and she was started on a 5-day treatment course of plasmapheresis.</a:t>
            </a:r>
          </a:p>
        </p:txBody>
      </p:sp>
      <p:sp>
        <p:nvSpPr>
          <p:cNvPr id="21" name="TextBox 20">
            <a:extLst>
              <a:ext uri="{FF2B5EF4-FFF2-40B4-BE49-F238E27FC236}">
                <a16:creationId xmlns:a16="http://schemas.microsoft.com/office/drawing/2014/main" id="{F436B0F1-62AB-4A09-8BCA-EBA35FE64F91}"/>
              </a:ext>
            </a:extLst>
          </p:cNvPr>
          <p:cNvSpPr txBox="1"/>
          <p:nvPr/>
        </p:nvSpPr>
        <p:spPr>
          <a:xfrm>
            <a:off x="29190447" y="7391400"/>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Case Description Continued: Hospital Course</a:t>
            </a:r>
            <a:endParaRPr lang="en-US" sz="4400" dirty="0">
              <a:solidFill>
                <a:schemeClr val="bg1"/>
              </a:solidFill>
            </a:endParaRPr>
          </a:p>
        </p:txBody>
      </p:sp>
      <p:sp>
        <p:nvSpPr>
          <p:cNvPr id="22" name="TextBox 21">
            <a:extLst>
              <a:ext uri="{FF2B5EF4-FFF2-40B4-BE49-F238E27FC236}">
                <a16:creationId xmlns:a16="http://schemas.microsoft.com/office/drawing/2014/main" id="{26E19826-D5E3-4CF5-BC9B-EA5FB6585DB2}"/>
              </a:ext>
            </a:extLst>
          </p:cNvPr>
          <p:cNvSpPr txBox="1"/>
          <p:nvPr/>
        </p:nvSpPr>
        <p:spPr>
          <a:xfrm>
            <a:off x="29179561" y="15270269"/>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Discussion</a:t>
            </a:r>
            <a:endParaRPr lang="en-US" sz="4400" dirty="0">
              <a:solidFill>
                <a:schemeClr val="bg1"/>
              </a:solidFill>
            </a:endParaRPr>
          </a:p>
        </p:txBody>
      </p:sp>
      <p:sp>
        <p:nvSpPr>
          <p:cNvPr id="12" name="TextBox 11">
            <a:extLst>
              <a:ext uri="{FF2B5EF4-FFF2-40B4-BE49-F238E27FC236}">
                <a16:creationId xmlns:a16="http://schemas.microsoft.com/office/drawing/2014/main" id="{9F9151C6-3D0D-48C5-BEBB-47BF21BBAAC3}"/>
              </a:ext>
            </a:extLst>
          </p:cNvPr>
          <p:cNvSpPr txBox="1"/>
          <p:nvPr/>
        </p:nvSpPr>
        <p:spPr>
          <a:xfrm>
            <a:off x="29190447" y="16033714"/>
            <a:ext cx="12936762" cy="5170646"/>
          </a:xfrm>
          <a:prstGeom prst="rect">
            <a:avLst/>
          </a:prstGeom>
          <a:noFill/>
          <a:ln>
            <a:solidFill>
              <a:schemeClr val="tx1"/>
            </a:solidFill>
          </a:ln>
        </p:spPr>
        <p:txBody>
          <a:bodyPr wrap="square" rtlCol="0">
            <a:spAutoFit/>
          </a:bodyPr>
          <a:lstStyle/>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infrequency with which GBS is encountered following vaccination makes it an arduous diagnostic challenge. </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Appropriate vaccinations should be encouraged with all patients.</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The Vaccine Adverse Event Reporting System (VAERS) is co-sponsored by the CDC and FDA and is a platform that can be utilized to report adverse effects associated with all vaccines available to the public.</a:t>
            </a:r>
          </a:p>
          <a:p>
            <a:pPr marL="457200" indent="-457200">
              <a:buFont typeface="Arial" panose="020B0604020202020204" pitchFamily="34" charset="0"/>
              <a:buChar char="•"/>
            </a:pPr>
            <a:r>
              <a:rPr lang="en-US" sz="3300" dirty="0">
                <a:latin typeface="Times New Roman" panose="02020603050405020304" pitchFamily="18" charset="0"/>
                <a:cs typeface="Times New Roman" panose="02020603050405020304" pitchFamily="18" charset="0"/>
              </a:rPr>
              <a:t>Adverse effects related to vaccination should continue to be reported to the VAERS so that we can better understand the immunogenic mechanisms that may play a role in genetically susceptible individuals that receive conjugate vaccines.  </a:t>
            </a:r>
          </a:p>
        </p:txBody>
      </p:sp>
      <p:graphicFrame>
        <p:nvGraphicFramePr>
          <p:cNvPr id="23" name="Table 22">
            <a:extLst>
              <a:ext uri="{FF2B5EF4-FFF2-40B4-BE49-F238E27FC236}">
                <a16:creationId xmlns:a16="http://schemas.microsoft.com/office/drawing/2014/main" id="{F705F2A8-F762-4C71-A088-FFC09358559B}"/>
              </a:ext>
            </a:extLst>
          </p:cNvPr>
          <p:cNvGraphicFramePr>
            <a:graphicFrameLocks noGrp="1"/>
          </p:cNvGraphicFramePr>
          <p:nvPr>
            <p:extLst>
              <p:ext uri="{D42A27DB-BD31-4B8C-83A1-F6EECF244321}">
                <p14:modId xmlns:p14="http://schemas.microsoft.com/office/powerpoint/2010/main" val="4043562151"/>
              </p:ext>
            </p:extLst>
          </p:nvPr>
        </p:nvGraphicFramePr>
        <p:xfrm>
          <a:off x="15110004" y="8089428"/>
          <a:ext cx="12904104" cy="4940772"/>
        </p:xfrm>
        <a:graphic>
          <a:graphicData uri="http://schemas.openxmlformats.org/drawingml/2006/table">
            <a:tbl>
              <a:tblPr firstRow="1" firstCol="1" bandRow="1"/>
              <a:tblGrid>
                <a:gridCol w="4300448">
                  <a:extLst>
                    <a:ext uri="{9D8B030D-6E8A-4147-A177-3AD203B41FA5}">
                      <a16:colId xmlns:a16="http://schemas.microsoft.com/office/drawing/2014/main" val="987073243"/>
                    </a:ext>
                  </a:extLst>
                </a:gridCol>
                <a:gridCol w="4301828">
                  <a:extLst>
                    <a:ext uri="{9D8B030D-6E8A-4147-A177-3AD203B41FA5}">
                      <a16:colId xmlns:a16="http://schemas.microsoft.com/office/drawing/2014/main" val="3864828128"/>
                    </a:ext>
                  </a:extLst>
                </a:gridCol>
                <a:gridCol w="4301828">
                  <a:extLst>
                    <a:ext uri="{9D8B030D-6E8A-4147-A177-3AD203B41FA5}">
                      <a16:colId xmlns:a16="http://schemas.microsoft.com/office/drawing/2014/main" val="1237903197"/>
                    </a:ext>
                  </a:extLst>
                </a:gridCol>
              </a:tblGrid>
              <a:tr h="1346892">
                <a:tc>
                  <a:txBody>
                    <a:bodyPr/>
                    <a:lstStyle/>
                    <a:p>
                      <a:pPr marL="0" marR="0" algn="ctr">
                        <a:lnSpc>
                          <a:spcPct val="107000"/>
                        </a:lnSpc>
                        <a:spcBef>
                          <a:spcPts val="0"/>
                        </a:spcBef>
                        <a:spcAft>
                          <a:spcPts val="0"/>
                        </a:spcAft>
                      </a:pPr>
                      <a:r>
                        <a:rPr lang="en-US" sz="3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Conduction Site (Nerve/Muscle)</a:t>
                      </a:r>
                      <a:endPar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Measured Velocity (m/s)</a:t>
                      </a:r>
                      <a:endPar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Normal Velocity (m/s)</a:t>
                      </a:r>
                      <a:endPar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0733031"/>
                  </a:ext>
                </a:extLst>
              </a:tr>
              <a:tr h="838200">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Peroneal/Ext Dig </a:t>
                      </a:r>
                      <a:r>
                        <a:rPr lang="en-US" sz="33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Brev</a:t>
                      </a:r>
                      <a:endPar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996580"/>
                  </a:ext>
                </a:extLst>
              </a:tr>
              <a:tr h="914400">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Peroneal/Ext Dig Brev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8705139"/>
                  </a:ext>
                </a:extLst>
              </a:tr>
              <a:tr h="941260">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 Peroneal/Tib Ant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183736"/>
                  </a:ext>
                </a:extLst>
              </a:tr>
              <a:tr h="774480">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 Peroneal/Tib Ant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3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859135"/>
                  </a:ext>
                </a:extLst>
              </a:tr>
            </a:tbl>
          </a:graphicData>
        </a:graphic>
      </p:graphicFrame>
      <p:sp>
        <p:nvSpPr>
          <p:cNvPr id="25" name="TextBox 24">
            <a:extLst>
              <a:ext uri="{FF2B5EF4-FFF2-40B4-BE49-F238E27FC236}">
                <a16:creationId xmlns:a16="http://schemas.microsoft.com/office/drawing/2014/main" id="{900241AA-2314-44B1-BB5B-767500B3C1A7}"/>
              </a:ext>
            </a:extLst>
          </p:cNvPr>
          <p:cNvSpPr txBox="1"/>
          <p:nvPr/>
        </p:nvSpPr>
        <p:spPr>
          <a:xfrm>
            <a:off x="15066460" y="7332467"/>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Table 1</a:t>
            </a:r>
            <a:endParaRPr lang="en-US" sz="4400" dirty="0">
              <a:solidFill>
                <a:schemeClr val="bg1"/>
              </a:solidFill>
            </a:endParaRPr>
          </a:p>
        </p:txBody>
      </p:sp>
      <p:sp>
        <p:nvSpPr>
          <p:cNvPr id="27" name="TextBox 26">
            <a:extLst>
              <a:ext uri="{FF2B5EF4-FFF2-40B4-BE49-F238E27FC236}">
                <a16:creationId xmlns:a16="http://schemas.microsoft.com/office/drawing/2014/main" id="{43FBBE98-3CF8-4E37-A3EA-913958B06ADC}"/>
              </a:ext>
            </a:extLst>
          </p:cNvPr>
          <p:cNvSpPr txBox="1"/>
          <p:nvPr/>
        </p:nvSpPr>
        <p:spPr>
          <a:xfrm>
            <a:off x="15033804" y="13945341"/>
            <a:ext cx="1293676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Figure 1</a:t>
            </a:r>
            <a:endParaRPr lang="en-US" sz="4400" dirty="0">
              <a:solidFill>
                <a:schemeClr val="bg1"/>
              </a:solidFill>
            </a:endParaRPr>
          </a:p>
        </p:txBody>
      </p:sp>
      <p:sp>
        <p:nvSpPr>
          <p:cNvPr id="28" name="TextBox 27">
            <a:extLst>
              <a:ext uri="{FF2B5EF4-FFF2-40B4-BE49-F238E27FC236}">
                <a16:creationId xmlns:a16="http://schemas.microsoft.com/office/drawing/2014/main" id="{BBD016EF-48BD-4F42-ABBD-5F7E1B003D2D}"/>
              </a:ext>
            </a:extLst>
          </p:cNvPr>
          <p:cNvSpPr txBox="1"/>
          <p:nvPr/>
        </p:nvSpPr>
        <p:spPr>
          <a:xfrm>
            <a:off x="15033804" y="23323619"/>
            <a:ext cx="12914992" cy="769441"/>
          </a:xfrm>
          <a:prstGeom prst="rect">
            <a:avLst/>
          </a:prstGeom>
          <a:solidFill>
            <a:schemeClr val="accent1">
              <a:lumMod val="50000"/>
            </a:schemeClr>
          </a:solidFill>
          <a:ln>
            <a:solidFill>
              <a:schemeClr val="tx1"/>
            </a:solidFill>
          </a:ln>
        </p:spPr>
        <p:txBody>
          <a:bodyPr wrap="square" rtlCol="0">
            <a:spAutoFit/>
          </a:bodyPr>
          <a:lstStyle/>
          <a:p>
            <a:pPr algn="ctr"/>
            <a:r>
              <a:rPr lang="en-US" sz="4400" b="1" u="sng" dirty="0">
                <a:solidFill>
                  <a:schemeClr val="bg1"/>
                </a:solidFill>
                <a:latin typeface="Times New Roman" panose="02020603050405020304" pitchFamily="18" charset="0"/>
                <a:cs typeface="Times New Roman" panose="02020603050405020304" pitchFamily="18" charset="0"/>
              </a:rPr>
              <a:t>Figure 2</a:t>
            </a:r>
            <a:endParaRPr lang="en-US" sz="4400" dirty="0">
              <a:solidFill>
                <a:schemeClr val="bg1"/>
              </a:solidFill>
            </a:endParaRPr>
          </a:p>
        </p:txBody>
      </p:sp>
      <p:pic>
        <p:nvPicPr>
          <p:cNvPr id="13" name="Picture 12">
            <a:extLst>
              <a:ext uri="{FF2B5EF4-FFF2-40B4-BE49-F238E27FC236}">
                <a16:creationId xmlns:a16="http://schemas.microsoft.com/office/drawing/2014/main" id="{8E69FD4F-3F5B-DCB8-5206-0B64DD498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626870" y="12014360"/>
            <a:ext cx="7772400" cy="12958532"/>
          </a:xfrm>
          <a:prstGeom prst="rect">
            <a:avLst/>
          </a:prstGeom>
        </p:spPr>
      </p:pic>
      <p:pic>
        <p:nvPicPr>
          <p:cNvPr id="16" name="Picture 15" descr="Chart&#10;&#10;Description automatically generated with medium confidence">
            <a:extLst>
              <a:ext uri="{FF2B5EF4-FFF2-40B4-BE49-F238E27FC236}">
                <a16:creationId xmlns:a16="http://schemas.microsoft.com/office/drawing/2014/main" id="{3CAB9FCA-B7D8-EBF7-6337-9EE663AC4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12034" y="24093060"/>
            <a:ext cx="12936762" cy="6716936"/>
          </a:xfrm>
          <a:prstGeom prst="rect">
            <a:avLst/>
          </a:prstGeom>
        </p:spPr>
      </p:pic>
    </p:spTree>
    <p:extLst>
      <p:ext uri="{BB962C8B-B14F-4D97-AF65-F5344CB8AC3E}">
        <p14:creationId xmlns:p14="http://schemas.microsoft.com/office/powerpoint/2010/main" val="989425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BFDC49C9219E419F692AD629351384" ma:contentTypeVersion="2" ma:contentTypeDescription="Create a new document." ma:contentTypeScope="" ma:versionID="f43434d3bb47518d2d806fa2c5ed6f13">
  <xsd:schema xmlns:xsd="http://www.w3.org/2001/XMLSchema" xmlns:xs="http://www.w3.org/2001/XMLSchema" xmlns:p="http://schemas.microsoft.com/office/2006/metadata/properties" xmlns:ns1="http://schemas.microsoft.com/sharepoint/v3" xmlns:ns2="3664bb8a-6ce1-4d75-b121-5e917e1029f4" targetNamespace="http://schemas.microsoft.com/office/2006/metadata/properties" ma:root="true" ma:fieldsID="26b2aa4245e90f97c2bc9507e56ac9ae" ns1:_="" ns2:_="">
    <xsd:import namespace="http://schemas.microsoft.com/sharepoint/v3"/>
    <xsd:import namespace="3664bb8a-6ce1-4d75-b121-5e917e1029f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64bb8a-6ce1-4d75-b121-5e917e1029f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9D6241-15C1-44C1-B920-32CBD933ED16}">
  <ds:schemaRefs>
    <ds:schemaRef ds:uri="http://schemas.microsoft.com/sharepoint/v3/contenttype/forms"/>
  </ds:schemaRefs>
</ds:datastoreItem>
</file>

<file path=customXml/itemProps2.xml><?xml version="1.0" encoding="utf-8"?>
<ds:datastoreItem xmlns:ds="http://schemas.openxmlformats.org/officeDocument/2006/customXml" ds:itemID="{727FDF2D-8141-429A-AA3F-AFB649932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64bb8a-6ce1-4d75-b121-5e917e1029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62FA6-1EDC-4679-A3DF-B364B0BBF4D7}">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550</TotalTime>
  <Words>892</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Chew, Holly Raser</dc:creator>
  <cp:lastModifiedBy>Juszczak, Michael</cp:lastModifiedBy>
  <cp:revision>43</cp:revision>
  <cp:lastPrinted>2015-03-26T13:41:51Z</cp:lastPrinted>
  <dcterms:created xsi:type="dcterms:W3CDTF">2014-10-16T20:59:19Z</dcterms:created>
  <dcterms:modified xsi:type="dcterms:W3CDTF">2022-10-08T00:26:31Z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0x01010005BFDC49C9219E419F692AD629351384</vt:lpwstr>
  </property>
</Properties>
</file>