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3891200" cy="32918400"/>
  <p:notesSz cx="7010400" cy="9236075"/>
  <p:defaultTextStyle>
    <a:defPPr>
      <a:defRPr lang="en-US"/>
    </a:defPPr>
    <a:lvl1pPr marL="0" algn="l" defTabSz="4388298" rtl="0" eaLnBrk="1" latinLnBrk="0" hangingPunct="1">
      <a:defRPr sz="8631" kern="1200">
        <a:solidFill>
          <a:schemeClr val="tx1"/>
        </a:solidFill>
        <a:latin typeface="+mn-lt"/>
        <a:ea typeface="+mn-ea"/>
        <a:cs typeface="+mn-cs"/>
      </a:defRPr>
    </a:lvl1pPr>
    <a:lvl2pPr marL="2194152" algn="l" defTabSz="4388298" rtl="0" eaLnBrk="1" latinLnBrk="0" hangingPunct="1">
      <a:defRPr sz="8631" kern="1200">
        <a:solidFill>
          <a:schemeClr val="tx1"/>
        </a:solidFill>
        <a:latin typeface="+mn-lt"/>
        <a:ea typeface="+mn-ea"/>
        <a:cs typeface="+mn-cs"/>
      </a:defRPr>
    </a:lvl2pPr>
    <a:lvl3pPr marL="4388298" algn="l" defTabSz="4388298" rtl="0" eaLnBrk="1" latinLnBrk="0" hangingPunct="1">
      <a:defRPr sz="8631" kern="1200">
        <a:solidFill>
          <a:schemeClr val="tx1"/>
        </a:solidFill>
        <a:latin typeface="+mn-lt"/>
        <a:ea typeface="+mn-ea"/>
        <a:cs typeface="+mn-cs"/>
      </a:defRPr>
    </a:lvl3pPr>
    <a:lvl4pPr marL="6582447" algn="l" defTabSz="4388298" rtl="0" eaLnBrk="1" latinLnBrk="0" hangingPunct="1">
      <a:defRPr sz="8631" kern="1200">
        <a:solidFill>
          <a:schemeClr val="tx1"/>
        </a:solidFill>
        <a:latin typeface="+mn-lt"/>
        <a:ea typeface="+mn-ea"/>
        <a:cs typeface="+mn-cs"/>
      </a:defRPr>
    </a:lvl4pPr>
    <a:lvl5pPr marL="8776599" algn="l" defTabSz="4388298" rtl="0" eaLnBrk="1" latinLnBrk="0" hangingPunct="1">
      <a:defRPr sz="8631" kern="1200">
        <a:solidFill>
          <a:schemeClr val="tx1"/>
        </a:solidFill>
        <a:latin typeface="+mn-lt"/>
        <a:ea typeface="+mn-ea"/>
        <a:cs typeface="+mn-cs"/>
      </a:defRPr>
    </a:lvl5pPr>
    <a:lvl6pPr marL="10970745" algn="l" defTabSz="4388298" rtl="0" eaLnBrk="1" latinLnBrk="0" hangingPunct="1">
      <a:defRPr sz="8631" kern="1200">
        <a:solidFill>
          <a:schemeClr val="tx1"/>
        </a:solidFill>
        <a:latin typeface="+mn-lt"/>
        <a:ea typeface="+mn-ea"/>
        <a:cs typeface="+mn-cs"/>
      </a:defRPr>
    </a:lvl6pPr>
    <a:lvl7pPr marL="13164894" algn="l" defTabSz="4388298" rtl="0" eaLnBrk="1" latinLnBrk="0" hangingPunct="1">
      <a:defRPr sz="8631" kern="1200">
        <a:solidFill>
          <a:schemeClr val="tx1"/>
        </a:solidFill>
        <a:latin typeface="+mn-lt"/>
        <a:ea typeface="+mn-ea"/>
        <a:cs typeface="+mn-cs"/>
      </a:defRPr>
    </a:lvl7pPr>
    <a:lvl8pPr marL="15359046" algn="l" defTabSz="4388298" rtl="0" eaLnBrk="1" latinLnBrk="0" hangingPunct="1">
      <a:defRPr sz="8631" kern="1200">
        <a:solidFill>
          <a:schemeClr val="tx1"/>
        </a:solidFill>
        <a:latin typeface="+mn-lt"/>
        <a:ea typeface="+mn-ea"/>
        <a:cs typeface="+mn-cs"/>
      </a:defRPr>
    </a:lvl8pPr>
    <a:lvl9pPr marL="17553192" algn="l" defTabSz="4388298" rtl="0" eaLnBrk="1" latinLnBrk="0" hangingPunct="1">
      <a:defRPr sz="863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750"/>
    <a:srgbClr val="8EC85A"/>
    <a:srgbClr val="4E7CBE"/>
    <a:srgbClr val="003056"/>
    <a:srgbClr val="4DA0D2"/>
    <a:srgbClr val="8E5350"/>
    <a:srgbClr val="00726B"/>
    <a:srgbClr val="F7F3D1"/>
    <a:srgbClr val="F2ECB4"/>
    <a:srgbClr val="E2D4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6" autoAdjust="0"/>
    <p:restoredTop sz="94125" autoAdjust="0"/>
  </p:normalViewPr>
  <p:slideViewPr>
    <p:cSldViewPr>
      <p:cViewPr varScale="1">
        <p:scale>
          <a:sx n="18" d="100"/>
          <a:sy n="18" d="100"/>
        </p:scale>
        <p:origin x="1296" y="1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533F0A-29CF-074B-A6E3-E842FF2B7258}" type="doc">
      <dgm:prSet loTypeId="urn:microsoft.com/office/officeart/2005/8/layout/default" loCatId="" qsTypeId="urn:microsoft.com/office/officeart/2005/8/quickstyle/simple1" qsCatId="simple" csTypeId="urn:microsoft.com/office/officeart/2005/8/colors/accent0_1" csCatId="mainScheme" phldr="1"/>
      <dgm:spPr/>
      <dgm:t>
        <a:bodyPr/>
        <a:lstStyle/>
        <a:p>
          <a:endParaRPr lang="en-US"/>
        </a:p>
      </dgm:t>
    </dgm:pt>
    <dgm:pt modelId="{584D4B64-9DE2-6E4E-80FB-EAA3280DBFCB}">
      <dgm:prSet phldrT="[Text]" custT="1"/>
      <dgm:spPr/>
      <dgm:t>
        <a:bodyPr/>
        <a:lstStyle/>
        <a:p>
          <a:pPr algn="ctr" rtl="0"/>
          <a:r>
            <a:rPr lang="en-US" sz="4000" b="1" dirty="0">
              <a:solidFill>
                <a:schemeClr val="tx2"/>
              </a:solidFill>
              <a:latin typeface="Avenir Book" panose="02000503020000020003" pitchFamily="2" charset="0"/>
            </a:rPr>
            <a:t>Fever &gt;38.5 C</a:t>
          </a:r>
        </a:p>
      </dgm:t>
    </dgm:pt>
    <dgm:pt modelId="{885BDBEB-41C6-A045-82F1-F6FF2F0F5170}" type="parTrans" cxnId="{7F5E417A-58D2-2444-9617-8AD54DA8C888}">
      <dgm:prSet/>
      <dgm:spPr/>
      <dgm:t>
        <a:bodyPr/>
        <a:lstStyle/>
        <a:p>
          <a:pPr algn="ctr"/>
          <a:endParaRPr lang="en-US" sz="4000">
            <a:solidFill>
              <a:schemeClr val="tx1"/>
            </a:solidFill>
            <a:latin typeface="Avenir Book" panose="02000503020000020003" pitchFamily="2" charset="0"/>
          </a:endParaRPr>
        </a:p>
      </dgm:t>
    </dgm:pt>
    <dgm:pt modelId="{1BB98ADC-BDFD-2E44-9C05-8E78E2288A6B}" type="sibTrans" cxnId="{7F5E417A-58D2-2444-9617-8AD54DA8C888}">
      <dgm:prSet/>
      <dgm:spPr/>
      <dgm:t>
        <a:bodyPr/>
        <a:lstStyle/>
        <a:p>
          <a:pPr algn="ctr"/>
          <a:endParaRPr lang="en-US" sz="4000">
            <a:solidFill>
              <a:schemeClr val="tx1"/>
            </a:solidFill>
            <a:latin typeface="Avenir Book" panose="02000503020000020003" pitchFamily="2" charset="0"/>
          </a:endParaRPr>
        </a:p>
      </dgm:t>
    </dgm:pt>
    <dgm:pt modelId="{79EF1D7F-1B84-2644-9194-897687CBCCD5}">
      <dgm:prSet phldrT="[Text]" custT="1"/>
      <dgm:spPr/>
      <dgm:t>
        <a:bodyPr/>
        <a:lstStyle/>
        <a:p>
          <a:pPr algn="ctr" rtl="0"/>
          <a:r>
            <a:rPr lang="en-US" sz="4000" b="1" dirty="0">
              <a:solidFill>
                <a:schemeClr val="tx2"/>
              </a:solidFill>
              <a:latin typeface="Avenir Book" panose="02000503020000020003" pitchFamily="2" charset="0"/>
            </a:rPr>
            <a:t>Splenomegaly</a:t>
          </a:r>
        </a:p>
      </dgm:t>
    </dgm:pt>
    <dgm:pt modelId="{1E9B3C3D-15D6-7348-88C5-0D41F2E89915}" type="parTrans" cxnId="{23D9D963-7EAB-4F40-BBDF-E1A88850B6CF}">
      <dgm:prSet/>
      <dgm:spPr/>
      <dgm:t>
        <a:bodyPr/>
        <a:lstStyle/>
        <a:p>
          <a:pPr algn="ctr"/>
          <a:endParaRPr lang="en-US" sz="4000">
            <a:solidFill>
              <a:schemeClr val="tx1"/>
            </a:solidFill>
            <a:latin typeface="Avenir Book" panose="02000503020000020003" pitchFamily="2" charset="0"/>
          </a:endParaRPr>
        </a:p>
      </dgm:t>
    </dgm:pt>
    <dgm:pt modelId="{CA5C7F75-BEAC-7A4C-B764-2CA75AA12048}" type="sibTrans" cxnId="{23D9D963-7EAB-4F40-BBDF-E1A88850B6CF}">
      <dgm:prSet/>
      <dgm:spPr/>
      <dgm:t>
        <a:bodyPr/>
        <a:lstStyle/>
        <a:p>
          <a:pPr algn="ctr"/>
          <a:endParaRPr lang="en-US" sz="4000">
            <a:solidFill>
              <a:schemeClr val="tx1"/>
            </a:solidFill>
            <a:latin typeface="Avenir Book" panose="02000503020000020003" pitchFamily="2" charset="0"/>
          </a:endParaRPr>
        </a:p>
      </dgm:t>
    </dgm:pt>
    <dgm:pt modelId="{306709D5-353E-714D-81DB-1276675FE696}">
      <dgm:prSet phldrT="[Text]" custT="1"/>
      <dgm:spPr/>
      <dgm:t>
        <a:bodyPr/>
        <a:lstStyle/>
        <a:p>
          <a:pPr algn="ctr"/>
          <a:r>
            <a:rPr lang="en-US" sz="4000" b="1" dirty="0" err="1">
              <a:solidFill>
                <a:schemeClr val="tx2"/>
              </a:solidFill>
              <a:latin typeface="Avenir Book" panose="02000503020000020003" pitchFamily="2" charset="0"/>
            </a:rPr>
            <a:t>Bicytopenia</a:t>
          </a:r>
          <a:r>
            <a:rPr lang="en-US" sz="4000" b="1" dirty="0">
              <a:solidFill>
                <a:schemeClr val="tx2"/>
              </a:solidFill>
              <a:latin typeface="Avenir Book" panose="02000503020000020003" pitchFamily="2" charset="0"/>
            </a:rPr>
            <a:t> (2 or 3 cell lineages)</a:t>
          </a:r>
        </a:p>
      </dgm:t>
    </dgm:pt>
    <dgm:pt modelId="{46764F92-6852-9E46-8639-E212176CFE32}" type="parTrans" cxnId="{425EC543-554E-2646-8EE3-2C999E7AC997}">
      <dgm:prSet/>
      <dgm:spPr/>
      <dgm:t>
        <a:bodyPr/>
        <a:lstStyle/>
        <a:p>
          <a:pPr algn="ctr"/>
          <a:endParaRPr lang="en-US" sz="4000">
            <a:solidFill>
              <a:schemeClr val="tx1"/>
            </a:solidFill>
            <a:latin typeface="Avenir Book" panose="02000503020000020003" pitchFamily="2" charset="0"/>
          </a:endParaRPr>
        </a:p>
      </dgm:t>
    </dgm:pt>
    <dgm:pt modelId="{7F44C1FB-A9C4-E14F-A14B-ACC98694D0A9}" type="sibTrans" cxnId="{425EC543-554E-2646-8EE3-2C999E7AC997}">
      <dgm:prSet/>
      <dgm:spPr/>
      <dgm:t>
        <a:bodyPr/>
        <a:lstStyle/>
        <a:p>
          <a:pPr algn="ctr"/>
          <a:endParaRPr lang="en-US" sz="4000">
            <a:solidFill>
              <a:schemeClr val="tx1"/>
            </a:solidFill>
            <a:latin typeface="Avenir Book" panose="02000503020000020003" pitchFamily="2" charset="0"/>
          </a:endParaRPr>
        </a:p>
      </dgm:t>
    </dgm:pt>
    <dgm:pt modelId="{D44274E3-A80A-D54C-9165-28F3CFE6C2F3}">
      <dgm:prSet custT="1"/>
      <dgm:spPr/>
      <dgm:t>
        <a:bodyPr/>
        <a:lstStyle/>
        <a:p>
          <a:pPr algn="ctr" rtl="0"/>
          <a:r>
            <a:rPr lang="en-US" sz="4000" b="1" dirty="0">
              <a:solidFill>
                <a:schemeClr val="tx2"/>
              </a:solidFill>
              <a:latin typeface="Avenir Book" panose="02000503020000020003" pitchFamily="2" charset="0"/>
            </a:rPr>
            <a:t>Ferritin &gt;500 ug/L</a:t>
          </a:r>
        </a:p>
      </dgm:t>
    </dgm:pt>
    <dgm:pt modelId="{69F40CF5-F2C4-CE4F-AA5A-18778FD09790}" type="parTrans" cxnId="{6BA5DCC5-125B-DF42-A98F-549CCACE1F11}">
      <dgm:prSet/>
      <dgm:spPr/>
      <dgm:t>
        <a:bodyPr/>
        <a:lstStyle/>
        <a:p>
          <a:pPr algn="ctr"/>
          <a:endParaRPr lang="en-US" sz="4000">
            <a:solidFill>
              <a:schemeClr val="tx1"/>
            </a:solidFill>
            <a:latin typeface="Avenir Book" panose="02000503020000020003" pitchFamily="2" charset="0"/>
          </a:endParaRPr>
        </a:p>
      </dgm:t>
    </dgm:pt>
    <dgm:pt modelId="{1EC4D10E-5F18-DD45-BF51-3179A02D196C}" type="sibTrans" cxnId="{6BA5DCC5-125B-DF42-A98F-549CCACE1F11}">
      <dgm:prSet/>
      <dgm:spPr/>
      <dgm:t>
        <a:bodyPr/>
        <a:lstStyle/>
        <a:p>
          <a:pPr algn="ctr"/>
          <a:endParaRPr lang="en-US" sz="4000">
            <a:solidFill>
              <a:schemeClr val="tx1"/>
            </a:solidFill>
            <a:latin typeface="Avenir Book" panose="02000503020000020003" pitchFamily="2" charset="0"/>
          </a:endParaRPr>
        </a:p>
      </dgm:t>
    </dgm:pt>
    <dgm:pt modelId="{6C8D0456-694F-EF43-9CE6-724B79FD32B0}">
      <dgm:prSet custT="1"/>
      <dgm:spPr/>
      <dgm:t>
        <a:bodyPr/>
        <a:lstStyle/>
        <a:p>
          <a:pPr algn="ctr" rtl="0"/>
          <a:r>
            <a:rPr lang="en-US" sz="4000" b="1" dirty="0">
              <a:solidFill>
                <a:schemeClr val="tx2"/>
              </a:solidFill>
            </a:rPr>
            <a:t>Hypertriglyceridemia &gt;2 mmol/L  </a:t>
          </a:r>
          <a:r>
            <a:rPr lang="en-US" sz="4000" dirty="0">
              <a:solidFill>
                <a:schemeClr val="tx1"/>
              </a:solidFill>
            </a:rPr>
            <a:t>OR</a:t>
          </a:r>
        </a:p>
        <a:p>
          <a:pPr algn="ctr" rtl="0"/>
          <a:r>
            <a:rPr lang="en-US" sz="4000" dirty="0">
              <a:solidFill>
                <a:schemeClr val="tx1"/>
              </a:solidFill>
            </a:rPr>
            <a:t>Hypofibrinogenemia &lt;1.5 g/dL</a:t>
          </a:r>
        </a:p>
      </dgm:t>
    </dgm:pt>
    <dgm:pt modelId="{372A8B25-9E53-3743-8D98-67DAA5EA18B8}" type="parTrans" cxnId="{BF28ABDE-F07F-3443-9DC6-9C08C85EC5E1}">
      <dgm:prSet/>
      <dgm:spPr/>
      <dgm:t>
        <a:bodyPr/>
        <a:lstStyle/>
        <a:p>
          <a:pPr algn="ctr"/>
          <a:endParaRPr lang="en-US" sz="4000">
            <a:solidFill>
              <a:schemeClr val="tx1"/>
            </a:solidFill>
          </a:endParaRPr>
        </a:p>
      </dgm:t>
    </dgm:pt>
    <dgm:pt modelId="{2CA3ADD8-3C45-7243-B483-C0BBEA3124B1}" type="sibTrans" cxnId="{BF28ABDE-F07F-3443-9DC6-9C08C85EC5E1}">
      <dgm:prSet/>
      <dgm:spPr/>
      <dgm:t>
        <a:bodyPr/>
        <a:lstStyle/>
        <a:p>
          <a:pPr algn="ctr"/>
          <a:endParaRPr lang="en-US" sz="4000">
            <a:solidFill>
              <a:schemeClr val="tx1"/>
            </a:solidFill>
          </a:endParaRPr>
        </a:p>
      </dgm:t>
    </dgm:pt>
    <dgm:pt modelId="{997739CE-156F-4A41-9380-11B37F3AD9B2}">
      <dgm:prSet custT="1"/>
      <dgm:spPr/>
      <dgm:t>
        <a:bodyPr/>
        <a:lstStyle/>
        <a:p>
          <a:pPr algn="ctr" rtl="0"/>
          <a:r>
            <a:rPr lang="en-US" sz="4000" dirty="0">
              <a:solidFill>
                <a:schemeClr val="tx1"/>
              </a:solidFill>
            </a:rPr>
            <a:t>Bone marrow biopsy demonstrating </a:t>
          </a:r>
          <a:r>
            <a:rPr lang="en-US" sz="4000" dirty="0" err="1">
              <a:solidFill>
                <a:schemeClr val="tx1"/>
              </a:solidFill>
            </a:rPr>
            <a:t>hemophagocytosis</a:t>
          </a:r>
          <a:endParaRPr lang="en-US" sz="4000" dirty="0">
            <a:solidFill>
              <a:schemeClr val="tx1"/>
            </a:solidFill>
          </a:endParaRPr>
        </a:p>
      </dgm:t>
    </dgm:pt>
    <dgm:pt modelId="{8AD0E9B9-1DD3-C34A-AEFA-DD995E192ADB}" type="parTrans" cxnId="{4757CBCE-8F7D-2A42-8685-5ECF4A90BDDD}">
      <dgm:prSet/>
      <dgm:spPr/>
      <dgm:t>
        <a:bodyPr/>
        <a:lstStyle/>
        <a:p>
          <a:pPr algn="ctr"/>
          <a:endParaRPr lang="en-US" sz="4000">
            <a:solidFill>
              <a:schemeClr val="tx1"/>
            </a:solidFill>
          </a:endParaRPr>
        </a:p>
      </dgm:t>
    </dgm:pt>
    <dgm:pt modelId="{512142F2-FF77-AC4F-89EF-0B41E481BC74}" type="sibTrans" cxnId="{4757CBCE-8F7D-2A42-8685-5ECF4A90BDDD}">
      <dgm:prSet/>
      <dgm:spPr/>
      <dgm:t>
        <a:bodyPr/>
        <a:lstStyle/>
        <a:p>
          <a:pPr algn="ctr"/>
          <a:endParaRPr lang="en-US" sz="4000">
            <a:solidFill>
              <a:schemeClr val="tx1"/>
            </a:solidFill>
          </a:endParaRPr>
        </a:p>
      </dgm:t>
    </dgm:pt>
    <dgm:pt modelId="{38BD1034-71C9-E24A-B1E0-AF7A64DE0736}">
      <dgm:prSet custT="1"/>
      <dgm:spPr/>
      <dgm:t>
        <a:bodyPr/>
        <a:lstStyle/>
        <a:p>
          <a:pPr algn="ctr" rtl="0"/>
          <a:r>
            <a:rPr lang="en-US" sz="4000" dirty="0">
              <a:solidFill>
                <a:schemeClr val="tx1"/>
              </a:solidFill>
            </a:rPr>
            <a:t>Low or Absent NK Cell Activity </a:t>
          </a:r>
        </a:p>
      </dgm:t>
    </dgm:pt>
    <dgm:pt modelId="{124A66C5-596B-0B46-AAA1-571B376C1E2F}" type="parTrans" cxnId="{C16CF62A-5B93-4746-8ACE-196D3899BD47}">
      <dgm:prSet/>
      <dgm:spPr/>
      <dgm:t>
        <a:bodyPr/>
        <a:lstStyle/>
        <a:p>
          <a:pPr algn="ctr"/>
          <a:endParaRPr lang="en-US" sz="4000">
            <a:solidFill>
              <a:schemeClr val="tx1"/>
            </a:solidFill>
          </a:endParaRPr>
        </a:p>
      </dgm:t>
    </dgm:pt>
    <dgm:pt modelId="{611758DD-E156-4E41-BAB2-B26FC3E673DC}" type="sibTrans" cxnId="{C16CF62A-5B93-4746-8ACE-196D3899BD47}">
      <dgm:prSet/>
      <dgm:spPr/>
      <dgm:t>
        <a:bodyPr/>
        <a:lstStyle/>
        <a:p>
          <a:pPr algn="ctr"/>
          <a:endParaRPr lang="en-US" sz="4000">
            <a:solidFill>
              <a:schemeClr val="tx1"/>
            </a:solidFill>
          </a:endParaRPr>
        </a:p>
      </dgm:t>
    </dgm:pt>
    <dgm:pt modelId="{E532102E-CC42-A04F-97A6-EE15ED817673}">
      <dgm:prSet custT="1"/>
      <dgm:spPr/>
      <dgm:t>
        <a:bodyPr/>
        <a:lstStyle/>
        <a:p>
          <a:pPr algn="ctr" rtl="0"/>
          <a:r>
            <a:rPr lang="en-US" sz="4000" dirty="0">
              <a:solidFill>
                <a:schemeClr val="tx1"/>
              </a:solidFill>
            </a:rPr>
            <a:t>Soluble CD25 (IL-2) &gt;2400 U/mL</a:t>
          </a:r>
        </a:p>
      </dgm:t>
    </dgm:pt>
    <dgm:pt modelId="{2B746112-1C3A-A64D-B840-71D35BE89266}" type="parTrans" cxnId="{49CFAC3C-35DD-9249-921A-8B259A04F0B2}">
      <dgm:prSet/>
      <dgm:spPr/>
      <dgm:t>
        <a:bodyPr/>
        <a:lstStyle/>
        <a:p>
          <a:pPr algn="ctr"/>
          <a:endParaRPr lang="en-US" sz="4000">
            <a:solidFill>
              <a:schemeClr val="tx1"/>
            </a:solidFill>
          </a:endParaRPr>
        </a:p>
      </dgm:t>
    </dgm:pt>
    <dgm:pt modelId="{DF39146A-4DEB-D545-AF6E-FEDCDCAA05FD}" type="sibTrans" cxnId="{49CFAC3C-35DD-9249-921A-8B259A04F0B2}">
      <dgm:prSet/>
      <dgm:spPr/>
      <dgm:t>
        <a:bodyPr/>
        <a:lstStyle/>
        <a:p>
          <a:pPr algn="ctr"/>
          <a:endParaRPr lang="en-US" sz="4000">
            <a:solidFill>
              <a:schemeClr val="tx1"/>
            </a:solidFill>
          </a:endParaRPr>
        </a:p>
      </dgm:t>
    </dgm:pt>
    <dgm:pt modelId="{DD31F62D-8C93-7A41-AA86-015F7DA88424}" type="pres">
      <dgm:prSet presAssocID="{9D533F0A-29CF-074B-A6E3-E842FF2B7258}" presName="diagram" presStyleCnt="0">
        <dgm:presLayoutVars>
          <dgm:dir/>
          <dgm:resizeHandles val="exact"/>
        </dgm:presLayoutVars>
      </dgm:prSet>
      <dgm:spPr/>
    </dgm:pt>
    <dgm:pt modelId="{F8F1C182-F878-F146-B0A9-6927A1CD06C2}" type="pres">
      <dgm:prSet presAssocID="{D44274E3-A80A-D54C-9165-28F3CFE6C2F3}" presName="node" presStyleLbl="node1" presStyleIdx="0" presStyleCnt="8">
        <dgm:presLayoutVars>
          <dgm:bulletEnabled val="1"/>
        </dgm:presLayoutVars>
      </dgm:prSet>
      <dgm:spPr/>
    </dgm:pt>
    <dgm:pt modelId="{E60480C9-1B88-634F-9860-7AAA4C03AF90}" type="pres">
      <dgm:prSet presAssocID="{1EC4D10E-5F18-DD45-BF51-3179A02D196C}" presName="sibTrans" presStyleCnt="0"/>
      <dgm:spPr/>
    </dgm:pt>
    <dgm:pt modelId="{123960E7-9F46-814C-BD66-5CD97704D44D}" type="pres">
      <dgm:prSet presAssocID="{584D4B64-9DE2-6E4E-80FB-EAA3280DBFCB}" presName="node" presStyleLbl="node1" presStyleIdx="1" presStyleCnt="8">
        <dgm:presLayoutVars>
          <dgm:bulletEnabled val="1"/>
        </dgm:presLayoutVars>
      </dgm:prSet>
      <dgm:spPr/>
    </dgm:pt>
    <dgm:pt modelId="{E9D5EFAA-DBD3-8048-BC2F-B3A20A8FCB04}" type="pres">
      <dgm:prSet presAssocID="{1BB98ADC-BDFD-2E44-9C05-8E78E2288A6B}" presName="sibTrans" presStyleCnt="0"/>
      <dgm:spPr/>
    </dgm:pt>
    <dgm:pt modelId="{DCB30F0B-2FCB-C948-A583-5DDB17E4A3C5}" type="pres">
      <dgm:prSet presAssocID="{79EF1D7F-1B84-2644-9194-897687CBCCD5}" presName="node" presStyleLbl="node1" presStyleIdx="2" presStyleCnt="8">
        <dgm:presLayoutVars>
          <dgm:bulletEnabled val="1"/>
        </dgm:presLayoutVars>
      </dgm:prSet>
      <dgm:spPr/>
    </dgm:pt>
    <dgm:pt modelId="{B8C5DF7E-971A-C74A-83E6-0F2147AAEF6C}" type="pres">
      <dgm:prSet presAssocID="{CA5C7F75-BEAC-7A4C-B764-2CA75AA12048}" presName="sibTrans" presStyleCnt="0"/>
      <dgm:spPr/>
    </dgm:pt>
    <dgm:pt modelId="{5BD8446C-2FB6-6542-AEF0-C571114783A9}" type="pres">
      <dgm:prSet presAssocID="{306709D5-353E-714D-81DB-1276675FE696}" presName="node" presStyleLbl="node1" presStyleIdx="3" presStyleCnt="8">
        <dgm:presLayoutVars>
          <dgm:bulletEnabled val="1"/>
        </dgm:presLayoutVars>
      </dgm:prSet>
      <dgm:spPr/>
    </dgm:pt>
    <dgm:pt modelId="{1F223B84-CDB4-554C-8231-E8291F292E69}" type="pres">
      <dgm:prSet presAssocID="{7F44C1FB-A9C4-E14F-A14B-ACC98694D0A9}" presName="sibTrans" presStyleCnt="0"/>
      <dgm:spPr/>
    </dgm:pt>
    <dgm:pt modelId="{775C219A-CF72-6145-AC32-6CDA3EC700D0}" type="pres">
      <dgm:prSet presAssocID="{6C8D0456-694F-EF43-9CE6-724B79FD32B0}" presName="node" presStyleLbl="node1" presStyleIdx="4" presStyleCnt="8">
        <dgm:presLayoutVars>
          <dgm:bulletEnabled val="1"/>
        </dgm:presLayoutVars>
      </dgm:prSet>
      <dgm:spPr/>
    </dgm:pt>
    <dgm:pt modelId="{C62C428E-99AE-9E4C-B9F9-0FADABE2BF11}" type="pres">
      <dgm:prSet presAssocID="{2CA3ADD8-3C45-7243-B483-C0BBEA3124B1}" presName="sibTrans" presStyleCnt="0"/>
      <dgm:spPr/>
    </dgm:pt>
    <dgm:pt modelId="{9AD6E61B-37AF-7E4F-8BD9-0698BDCF4C45}" type="pres">
      <dgm:prSet presAssocID="{997739CE-156F-4A41-9380-11B37F3AD9B2}" presName="node" presStyleLbl="node1" presStyleIdx="5" presStyleCnt="8">
        <dgm:presLayoutVars>
          <dgm:bulletEnabled val="1"/>
        </dgm:presLayoutVars>
      </dgm:prSet>
      <dgm:spPr/>
    </dgm:pt>
    <dgm:pt modelId="{F8D6B86C-39A4-0D40-A482-E357F1E3F3E7}" type="pres">
      <dgm:prSet presAssocID="{512142F2-FF77-AC4F-89EF-0B41E481BC74}" presName="sibTrans" presStyleCnt="0"/>
      <dgm:spPr/>
    </dgm:pt>
    <dgm:pt modelId="{62D86818-02B4-EC47-9476-60AC34FD8C86}" type="pres">
      <dgm:prSet presAssocID="{38BD1034-71C9-E24A-B1E0-AF7A64DE0736}" presName="node" presStyleLbl="node1" presStyleIdx="6" presStyleCnt="8">
        <dgm:presLayoutVars>
          <dgm:bulletEnabled val="1"/>
        </dgm:presLayoutVars>
      </dgm:prSet>
      <dgm:spPr/>
    </dgm:pt>
    <dgm:pt modelId="{1F5E61F4-6FAA-1C47-9348-642DAD043F63}" type="pres">
      <dgm:prSet presAssocID="{611758DD-E156-4E41-BAB2-B26FC3E673DC}" presName="sibTrans" presStyleCnt="0"/>
      <dgm:spPr/>
    </dgm:pt>
    <dgm:pt modelId="{3756B3AB-BCE0-434E-9CF4-8A1F832ADD09}" type="pres">
      <dgm:prSet presAssocID="{E532102E-CC42-A04F-97A6-EE15ED817673}" presName="node" presStyleLbl="node1" presStyleIdx="7" presStyleCnt="8">
        <dgm:presLayoutVars>
          <dgm:bulletEnabled val="1"/>
        </dgm:presLayoutVars>
      </dgm:prSet>
      <dgm:spPr/>
    </dgm:pt>
  </dgm:ptLst>
  <dgm:cxnLst>
    <dgm:cxn modelId="{97258016-8E78-C84D-A8FA-F69D1987A06C}" type="presOf" srcId="{38BD1034-71C9-E24A-B1E0-AF7A64DE0736}" destId="{62D86818-02B4-EC47-9476-60AC34FD8C86}" srcOrd="0" destOrd="0" presId="urn:microsoft.com/office/officeart/2005/8/layout/default"/>
    <dgm:cxn modelId="{1C0CC716-3259-E041-9458-7480B9F87944}" type="presOf" srcId="{306709D5-353E-714D-81DB-1276675FE696}" destId="{5BD8446C-2FB6-6542-AEF0-C571114783A9}" srcOrd="0" destOrd="0" presId="urn:microsoft.com/office/officeart/2005/8/layout/default"/>
    <dgm:cxn modelId="{2B3A8125-8E97-6D49-9172-C9B3DEB2BB98}" type="presOf" srcId="{E532102E-CC42-A04F-97A6-EE15ED817673}" destId="{3756B3AB-BCE0-434E-9CF4-8A1F832ADD09}" srcOrd="0" destOrd="0" presId="urn:microsoft.com/office/officeart/2005/8/layout/default"/>
    <dgm:cxn modelId="{C16CF62A-5B93-4746-8ACE-196D3899BD47}" srcId="{9D533F0A-29CF-074B-A6E3-E842FF2B7258}" destId="{38BD1034-71C9-E24A-B1E0-AF7A64DE0736}" srcOrd="6" destOrd="0" parTransId="{124A66C5-596B-0B46-AAA1-571B376C1E2F}" sibTransId="{611758DD-E156-4E41-BAB2-B26FC3E673DC}"/>
    <dgm:cxn modelId="{70CCB334-93C9-8541-A801-2EC3C4BA55D6}" type="presOf" srcId="{584D4B64-9DE2-6E4E-80FB-EAA3280DBFCB}" destId="{123960E7-9F46-814C-BD66-5CD97704D44D}" srcOrd="0" destOrd="0" presId="urn:microsoft.com/office/officeart/2005/8/layout/default"/>
    <dgm:cxn modelId="{49CFAC3C-35DD-9249-921A-8B259A04F0B2}" srcId="{9D533F0A-29CF-074B-A6E3-E842FF2B7258}" destId="{E532102E-CC42-A04F-97A6-EE15ED817673}" srcOrd="7" destOrd="0" parTransId="{2B746112-1C3A-A64D-B840-71D35BE89266}" sibTransId="{DF39146A-4DEB-D545-AF6E-FEDCDCAA05FD}"/>
    <dgm:cxn modelId="{22A68C5D-F1FB-1D46-B69B-75FABB063A5C}" type="presOf" srcId="{6C8D0456-694F-EF43-9CE6-724B79FD32B0}" destId="{775C219A-CF72-6145-AC32-6CDA3EC700D0}" srcOrd="0" destOrd="0" presId="urn:microsoft.com/office/officeart/2005/8/layout/default"/>
    <dgm:cxn modelId="{425EC543-554E-2646-8EE3-2C999E7AC997}" srcId="{9D533F0A-29CF-074B-A6E3-E842FF2B7258}" destId="{306709D5-353E-714D-81DB-1276675FE696}" srcOrd="3" destOrd="0" parTransId="{46764F92-6852-9E46-8639-E212176CFE32}" sibTransId="{7F44C1FB-A9C4-E14F-A14B-ACC98694D0A9}"/>
    <dgm:cxn modelId="{23D9D963-7EAB-4F40-BBDF-E1A88850B6CF}" srcId="{9D533F0A-29CF-074B-A6E3-E842FF2B7258}" destId="{79EF1D7F-1B84-2644-9194-897687CBCCD5}" srcOrd="2" destOrd="0" parTransId="{1E9B3C3D-15D6-7348-88C5-0D41F2E89915}" sibTransId="{CA5C7F75-BEAC-7A4C-B764-2CA75AA12048}"/>
    <dgm:cxn modelId="{7F5E417A-58D2-2444-9617-8AD54DA8C888}" srcId="{9D533F0A-29CF-074B-A6E3-E842FF2B7258}" destId="{584D4B64-9DE2-6E4E-80FB-EAA3280DBFCB}" srcOrd="1" destOrd="0" parTransId="{885BDBEB-41C6-A045-82F1-F6FF2F0F5170}" sibTransId="{1BB98ADC-BDFD-2E44-9C05-8E78E2288A6B}"/>
    <dgm:cxn modelId="{BD49F590-652E-0D40-BC0E-709CA68E83EB}" type="presOf" srcId="{79EF1D7F-1B84-2644-9194-897687CBCCD5}" destId="{DCB30F0B-2FCB-C948-A583-5DDB17E4A3C5}" srcOrd="0" destOrd="0" presId="urn:microsoft.com/office/officeart/2005/8/layout/default"/>
    <dgm:cxn modelId="{CD85E3B0-DC1E-874B-9F31-A3D4CC8E0EBD}" type="presOf" srcId="{9D533F0A-29CF-074B-A6E3-E842FF2B7258}" destId="{DD31F62D-8C93-7A41-AA86-015F7DA88424}" srcOrd="0" destOrd="0" presId="urn:microsoft.com/office/officeart/2005/8/layout/default"/>
    <dgm:cxn modelId="{6BA5DCC5-125B-DF42-A98F-549CCACE1F11}" srcId="{9D533F0A-29CF-074B-A6E3-E842FF2B7258}" destId="{D44274E3-A80A-D54C-9165-28F3CFE6C2F3}" srcOrd="0" destOrd="0" parTransId="{69F40CF5-F2C4-CE4F-AA5A-18778FD09790}" sibTransId="{1EC4D10E-5F18-DD45-BF51-3179A02D196C}"/>
    <dgm:cxn modelId="{4757CBCE-8F7D-2A42-8685-5ECF4A90BDDD}" srcId="{9D533F0A-29CF-074B-A6E3-E842FF2B7258}" destId="{997739CE-156F-4A41-9380-11B37F3AD9B2}" srcOrd="5" destOrd="0" parTransId="{8AD0E9B9-1DD3-C34A-AEFA-DD995E192ADB}" sibTransId="{512142F2-FF77-AC4F-89EF-0B41E481BC74}"/>
    <dgm:cxn modelId="{7A4192DB-B91D-E245-9082-FD989C166475}" type="presOf" srcId="{997739CE-156F-4A41-9380-11B37F3AD9B2}" destId="{9AD6E61B-37AF-7E4F-8BD9-0698BDCF4C45}" srcOrd="0" destOrd="0" presId="urn:microsoft.com/office/officeart/2005/8/layout/default"/>
    <dgm:cxn modelId="{BF28ABDE-F07F-3443-9DC6-9C08C85EC5E1}" srcId="{9D533F0A-29CF-074B-A6E3-E842FF2B7258}" destId="{6C8D0456-694F-EF43-9CE6-724B79FD32B0}" srcOrd="4" destOrd="0" parTransId="{372A8B25-9E53-3743-8D98-67DAA5EA18B8}" sibTransId="{2CA3ADD8-3C45-7243-B483-C0BBEA3124B1}"/>
    <dgm:cxn modelId="{D34724E7-77BF-A84C-A9FC-662217BE1233}" type="presOf" srcId="{D44274E3-A80A-D54C-9165-28F3CFE6C2F3}" destId="{F8F1C182-F878-F146-B0A9-6927A1CD06C2}" srcOrd="0" destOrd="0" presId="urn:microsoft.com/office/officeart/2005/8/layout/default"/>
    <dgm:cxn modelId="{A242BD40-A41C-0143-AC7E-0F0CEFAA4FF1}" type="presParOf" srcId="{DD31F62D-8C93-7A41-AA86-015F7DA88424}" destId="{F8F1C182-F878-F146-B0A9-6927A1CD06C2}" srcOrd="0" destOrd="0" presId="urn:microsoft.com/office/officeart/2005/8/layout/default"/>
    <dgm:cxn modelId="{6F00BB8E-A284-B44C-AF86-E54C854C2996}" type="presParOf" srcId="{DD31F62D-8C93-7A41-AA86-015F7DA88424}" destId="{E60480C9-1B88-634F-9860-7AAA4C03AF90}" srcOrd="1" destOrd="0" presId="urn:microsoft.com/office/officeart/2005/8/layout/default"/>
    <dgm:cxn modelId="{9C102535-231E-2F40-B961-229F08A3F78E}" type="presParOf" srcId="{DD31F62D-8C93-7A41-AA86-015F7DA88424}" destId="{123960E7-9F46-814C-BD66-5CD97704D44D}" srcOrd="2" destOrd="0" presId="urn:microsoft.com/office/officeart/2005/8/layout/default"/>
    <dgm:cxn modelId="{9CAA8712-971D-5941-954A-00C8E7093389}" type="presParOf" srcId="{DD31F62D-8C93-7A41-AA86-015F7DA88424}" destId="{E9D5EFAA-DBD3-8048-BC2F-B3A20A8FCB04}" srcOrd="3" destOrd="0" presId="urn:microsoft.com/office/officeart/2005/8/layout/default"/>
    <dgm:cxn modelId="{9440BC9B-717A-1148-B537-3435B47B721E}" type="presParOf" srcId="{DD31F62D-8C93-7A41-AA86-015F7DA88424}" destId="{DCB30F0B-2FCB-C948-A583-5DDB17E4A3C5}" srcOrd="4" destOrd="0" presId="urn:microsoft.com/office/officeart/2005/8/layout/default"/>
    <dgm:cxn modelId="{B9908C5B-99DF-9944-8AEA-D103842B6432}" type="presParOf" srcId="{DD31F62D-8C93-7A41-AA86-015F7DA88424}" destId="{B8C5DF7E-971A-C74A-83E6-0F2147AAEF6C}" srcOrd="5" destOrd="0" presId="urn:microsoft.com/office/officeart/2005/8/layout/default"/>
    <dgm:cxn modelId="{92B14AC6-00A9-014E-8F2E-AE32B987CCFE}" type="presParOf" srcId="{DD31F62D-8C93-7A41-AA86-015F7DA88424}" destId="{5BD8446C-2FB6-6542-AEF0-C571114783A9}" srcOrd="6" destOrd="0" presId="urn:microsoft.com/office/officeart/2005/8/layout/default"/>
    <dgm:cxn modelId="{5810A38F-6A18-AA4E-BBB4-0110D13F139F}" type="presParOf" srcId="{DD31F62D-8C93-7A41-AA86-015F7DA88424}" destId="{1F223B84-CDB4-554C-8231-E8291F292E69}" srcOrd="7" destOrd="0" presId="urn:microsoft.com/office/officeart/2005/8/layout/default"/>
    <dgm:cxn modelId="{A472DF31-49D7-A44F-8991-1D0292EE73C7}" type="presParOf" srcId="{DD31F62D-8C93-7A41-AA86-015F7DA88424}" destId="{775C219A-CF72-6145-AC32-6CDA3EC700D0}" srcOrd="8" destOrd="0" presId="urn:microsoft.com/office/officeart/2005/8/layout/default"/>
    <dgm:cxn modelId="{43322373-7E5B-FB4A-90ED-50F54D9979EA}" type="presParOf" srcId="{DD31F62D-8C93-7A41-AA86-015F7DA88424}" destId="{C62C428E-99AE-9E4C-B9F9-0FADABE2BF11}" srcOrd="9" destOrd="0" presId="urn:microsoft.com/office/officeart/2005/8/layout/default"/>
    <dgm:cxn modelId="{381F9FCB-55C2-8B46-A8CA-5680C5E94589}" type="presParOf" srcId="{DD31F62D-8C93-7A41-AA86-015F7DA88424}" destId="{9AD6E61B-37AF-7E4F-8BD9-0698BDCF4C45}" srcOrd="10" destOrd="0" presId="urn:microsoft.com/office/officeart/2005/8/layout/default"/>
    <dgm:cxn modelId="{27F79E78-8826-3F45-A8A6-3C48827A7159}" type="presParOf" srcId="{DD31F62D-8C93-7A41-AA86-015F7DA88424}" destId="{F8D6B86C-39A4-0D40-A482-E357F1E3F3E7}" srcOrd="11" destOrd="0" presId="urn:microsoft.com/office/officeart/2005/8/layout/default"/>
    <dgm:cxn modelId="{3E7A2AA6-D0E4-9244-923B-E842C6707856}" type="presParOf" srcId="{DD31F62D-8C93-7A41-AA86-015F7DA88424}" destId="{62D86818-02B4-EC47-9476-60AC34FD8C86}" srcOrd="12" destOrd="0" presId="urn:microsoft.com/office/officeart/2005/8/layout/default"/>
    <dgm:cxn modelId="{55BB1BA7-5DBA-DF41-ABEB-1889DB67F0F9}" type="presParOf" srcId="{DD31F62D-8C93-7A41-AA86-015F7DA88424}" destId="{1F5E61F4-6FAA-1C47-9348-642DAD043F63}" srcOrd="13" destOrd="0" presId="urn:microsoft.com/office/officeart/2005/8/layout/default"/>
    <dgm:cxn modelId="{DDF41DB5-8247-2049-B9C9-BF9F946A4FFD}" type="presParOf" srcId="{DD31F62D-8C93-7A41-AA86-015F7DA88424}" destId="{3756B3AB-BCE0-434E-9CF4-8A1F832ADD09}" srcOrd="1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1C182-F878-F146-B0A9-6927A1CD06C2}">
      <dsp:nvSpPr>
        <dsp:cNvPr id="0" name=""/>
        <dsp:cNvSpPr/>
      </dsp:nvSpPr>
      <dsp:spPr>
        <a:xfrm>
          <a:off x="1516201" y="5792"/>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b="1" kern="1200" dirty="0">
              <a:solidFill>
                <a:schemeClr val="tx2"/>
              </a:solidFill>
              <a:latin typeface="Avenir Book" panose="02000503020000020003" pitchFamily="2" charset="0"/>
            </a:rPr>
            <a:t>Ferritin &gt;500 ug/L</a:t>
          </a:r>
        </a:p>
      </dsp:txBody>
      <dsp:txXfrm>
        <a:off x="1516201" y="5792"/>
        <a:ext cx="4836132" cy="2901679"/>
      </dsp:txXfrm>
    </dsp:sp>
    <dsp:sp modelId="{123960E7-9F46-814C-BD66-5CD97704D44D}">
      <dsp:nvSpPr>
        <dsp:cNvPr id="0" name=""/>
        <dsp:cNvSpPr/>
      </dsp:nvSpPr>
      <dsp:spPr>
        <a:xfrm>
          <a:off x="6835947" y="5792"/>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b="1" kern="1200" dirty="0">
              <a:solidFill>
                <a:schemeClr val="tx2"/>
              </a:solidFill>
              <a:latin typeface="Avenir Book" panose="02000503020000020003" pitchFamily="2" charset="0"/>
            </a:rPr>
            <a:t>Fever &gt;38.5 C</a:t>
          </a:r>
        </a:p>
      </dsp:txBody>
      <dsp:txXfrm>
        <a:off x="6835947" y="5792"/>
        <a:ext cx="4836132" cy="2901679"/>
      </dsp:txXfrm>
    </dsp:sp>
    <dsp:sp modelId="{DCB30F0B-2FCB-C948-A583-5DDB17E4A3C5}">
      <dsp:nvSpPr>
        <dsp:cNvPr id="0" name=""/>
        <dsp:cNvSpPr/>
      </dsp:nvSpPr>
      <dsp:spPr>
        <a:xfrm>
          <a:off x="1516201" y="3391084"/>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b="1" kern="1200" dirty="0">
              <a:solidFill>
                <a:schemeClr val="tx2"/>
              </a:solidFill>
              <a:latin typeface="Avenir Book" panose="02000503020000020003" pitchFamily="2" charset="0"/>
            </a:rPr>
            <a:t>Splenomegaly</a:t>
          </a:r>
        </a:p>
      </dsp:txBody>
      <dsp:txXfrm>
        <a:off x="1516201" y="3391084"/>
        <a:ext cx="4836132" cy="2901679"/>
      </dsp:txXfrm>
    </dsp:sp>
    <dsp:sp modelId="{5BD8446C-2FB6-6542-AEF0-C571114783A9}">
      <dsp:nvSpPr>
        <dsp:cNvPr id="0" name=""/>
        <dsp:cNvSpPr/>
      </dsp:nvSpPr>
      <dsp:spPr>
        <a:xfrm>
          <a:off x="6835947" y="3391084"/>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err="1">
              <a:solidFill>
                <a:schemeClr val="tx2"/>
              </a:solidFill>
              <a:latin typeface="Avenir Book" panose="02000503020000020003" pitchFamily="2" charset="0"/>
            </a:rPr>
            <a:t>Bicytopenia</a:t>
          </a:r>
          <a:r>
            <a:rPr lang="en-US" sz="4000" b="1" kern="1200" dirty="0">
              <a:solidFill>
                <a:schemeClr val="tx2"/>
              </a:solidFill>
              <a:latin typeface="Avenir Book" panose="02000503020000020003" pitchFamily="2" charset="0"/>
            </a:rPr>
            <a:t> (2 or 3 cell lineages)</a:t>
          </a:r>
        </a:p>
      </dsp:txBody>
      <dsp:txXfrm>
        <a:off x="6835947" y="3391084"/>
        <a:ext cx="4836132" cy="2901679"/>
      </dsp:txXfrm>
    </dsp:sp>
    <dsp:sp modelId="{775C219A-CF72-6145-AC32-6CDA3EC700D0}">
      <dsp:nvSpPr>
        <dsp:cNvPr id="0" name=""/>
        <dsp:cNvSpPr/>
      </dsp:nvSpPr>
      <dsp:spPr>
        <a:xfrm>
          <a:off x="1516201" y="6776377"/>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b="1" kern="1200" dirty="0">
              <a:solidFill>
                <a:schemeClr val="tx2"/>
              </a:solidFill>
            </a:rPr>
            <a:t>Hypertriglyceridemia &gt;2 mmol/L  </a:t>
          </a:r>
          <a:r>
            <a:rPr lang="en-US" sz="4000" kern="1200" dirty="0">
              <a:solidFill>
                <a:schemeClr val="tx1"/>
              </a:solidFill>
            </a:rPr>
            <a:t>OR</a:t>
          </a:r>
        </a:p>
        <a:p>
          <a:pPr marL="0" lvl="0" indent="0" algn="ctr" defTabSz="1778000" rtl="0">
            <a:lnSpc>
              <a:spcPct val="90000"/>
            </a:lnSpc>
            <a:spcBef>
              <a:spcPct val="0"/>
            </a:spcBef>
            <a:spcAft>
              <a:spcPct val="35000"/>
            </a:spcAft>
            <a:buNone/>
          </a:pPr>
          <a:r>
            <a:rPr lang="en-US" sz="4000" kern="1200" dirty="0">
              <a:solidFill>
                <a:schemeClr val="tx1"/>
              </a:solidFill>
            </a:rPr>
            <a:t>Hypofibrinogenemia &lt;1.5 g/dL</a:t>
          </a:r>
        </a:p>
      </dsp:txBody>
      <dsp:txXfrm>
        <a:off x="1516201" y="6776377"/>
        <a:ext cx="4836132" cy="2901679"/>
      </dsp:txXfrm>
    </dsp:sp>
    <dsp:sp modelId="{9AD6E61B-37AF-7E4F-8BD9-0698BDCF4C45}">
      <dsp:nvSpPr>
        <dsp:cNvPr id="0" name=""/>
        <dsp:cNvSpPr/>
      </dsp:nvSpPr>
      <dsp:spPr>
        <a:xfrm>
          <a:off x="6835947" y="6776377"/>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kern="1200" dirty="0">
              <a:solidFill>
                <a:schemeClr val="tx1"/>
              </a:solidFill>
            </a:rPr>
            <a:t>Bone marrow biopsy demonstrating </a:t>
          </a:r>
          <a:r>
            <a:rPr lang="en-US" sz="4000" kern="1200" dirty="0" err="1">
              <a:solidFill>
                <a:schemeClr val="tx1"/>
              </a:solidFill>
            </a:rPr>
            <a:t>hemophagocytosis</a:t>
          </a:r>
          <a:endParaRPr lang="en-US" sz="4000" kern="1200" dirty="0">
            <a:solidFill>
              <a:schemeClr val="tx1"/>
            </a:solidFill>
          </a:endParaRPr>
        </a:p>
      </dsp:txBody>
      <dsp:txXfrm>
        <a:off x="6835947" y="6776377"/>
        <a:ext cx="4836132" cy="2901679"/>
      </dsp:txXfrm>
    </dsp:sp>
    <dsp:sp modelId="{62D86818-02B4-EC47-9476-60AC34FD8C86}">
      <dsp:nvSpPr>
        <dsp:cNvPr id="0" name=""/>
        <dsp:cNvSpPr/>
      </dsp:nvSpPr>
      <dsp:spPr>
        <a:xfrm>
          <a:off x="1516201" y="10161670"/>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kern="1200" dirty="0">
              <a:solidFill>
                <a:schemeClr val="tx1"/>
              </a:solidFill>
            </a:rPr>
            <a:t>Low or Absent NK Cell Activity </a:t>
          </a:r>
        </a:p>
      </dsp:txBody>
      <dsp:txXfrm>
        <a:off x="1516201" y="10161670"/>
        <a:ext cx="4836132" cy="2901679"/>
      </dsp:txXfrm>
    </dsp:sp>
    <dsp:sp modelId="{3756B3AB-BCE0-434E-9CF4-8A1F832ADD09}">
      <dsp:nvSpPr>
        <dsp:cNvPr id="0" name=""/>
        <dsp:cNvSpPr/>
      </dsp:nvSpPr>
      <dsp:spPr>
        <a:xfrm>
          <a:off x="6835947" y="10161670"/>
          <a:ext cx="4836132" cy="290167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0">
            <a:lnSpc>
              <a:spcPct val="90000"/>
            </a:lnSpc>
            <a:spcBef>
              <a:spcPct val="0"/>
            </a:spcBef>
            <a:spcAft>
              <a:spcPct val="35000"/>
            </a:spcAft>
            <a:buNone/>
          </a:pPr>
          <a:r>
            <a:rPr lang="en-US" sz="4000" kern="1200" dirty="0">
              <a:solidFill>
                <a:schemeClr val="tx1"/>
              </a:solidFill>
            </a:rPr>
            <a:t>Soluble CD25 (IL-2) &gt;2400 U/mL</a:t>
          </a:r>
        </a:p>
      </dsp:txBody>
      <dsp:txXfrm>
        <a:off x="6835947" y="10161670"/>
        <a:ext cx="4836132" cy="290167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217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Rectangle 22"/>
          <p:cNvSpPr/>
          <p:nvPr userDrawn="1"/>
        </p:nvSpPr>
        <p:spPr>
          <a:xfrm>
            <a:off x="14764665" y="6827520"/>
            <a:ext cx="13757172" cy="25405080"/>
          </a:xfrm>
          <a:prstGeom prst="rect">
            <a:avLst/>
          </a:prstGeom>
          <a:solidFill>
            <a:srgbClr val="8EB75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70256" tIns="235128" rIns="470256" bIns="235128" rtlCol="0" anchor="ctr"/>
          <a:lstStyle/>
          <a:p>
            <a:pPr algn="ctr"/>
            <a:endParaRPr lang="en-US" sz="14799"/>
          </a:p>
        </p:txBody>
      </p:sp>
      <p:sp>
        <p:nvSpPr>
          <p:cNvPr id="8" name="Rectangle 7"/>
          <p:cNvSpPr/>
          <p:nvPr userDrawn="1"/>
        </p:nvSpPr>
        <p:spPr>
          <a:xfrm>
            <a:off x="860607" y="6858000"/>
            <a:ext cx="13891566" cy="25374600"/>
          </a:xfrm>
          <a:prstGeom prst="rect">
            <a:avLst/>
          </a:prstGeom>
          <a:solidFill>
            <a:srgbClr val="4DA0D2">
              <a:alpha val="2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70256" tIns="235128" rIns="470256" bIns="235128" rtlCol="0" anchor="ctr"/>
          <a:lstStyle/>
          <a:p>
            <a:pPr algn="ctr"/>
            <a:endParaRPr lang="en-US" sz="14799"/>
          </a:p>
        </p:txBody>
      </p:sp>
      <p:sp>
        <p:nvSpPr>
          <p:cNvPr id="5" name="Rectangle 4"/>
          <p:cNvSpPr/>
          <p:nvPr userDrawn="1"/>
        </p:nvSpPr>
        <p:spPr>
          <a:xfrm>
            <a:off x="860616" y="997524"/>
            <a:ext cx="42169980" cy="5860476"/>
          </a:xfrm>
          <a:prstGeom prst="rect">
            <a:avLst/>
          </a:prstGeom>
          <a:gradFill flip="none" rotWithShape="1">
            <a:gsLst>
              <a:gs pos="0">
                <a:srgbClr val="003056"/>
              </a:gs>
              <a:gs pos="61000">
                <a:srgbClr val="003056"/>
              </a:gs>
              <a:gs pos="100000">
                <a:srgbClr val="4E7CBE"/>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9"/>
          </a:p>
        </p:txBody>
      </p:sp>
      <p:cxnSp>
        <p:nvCxnSpPr>
          <p:cNvPr id="25" name="Straight Connector 24"/>
          <p:cNvCxnSpPr/>
          <p:nvPr userDrawn="1"/>
        </p:nvCxnSpPr>
        <p:spPr>
          <a:xfrm>
            <a:off x="860612" y="31318200"/>
            <a:ext cx="42169983"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5DBC034-07F3-48AF-B3A4-39BE00633395}"/>
              </a:ext>
            </a:extLst>
          </p:cNvPr>
          <p:cNvSpPr txBox="1"/>
          <p:nvPr userDrawn="1"/>
        </p:nvSpPr>
        <p:spPr>
          <a:xfrm>
            <a:off x="28643750" y="30682751"/>
            <a:ext cx="14386851" cy="276999"/>
          </a:xfrm>
          <a:prstGeom prst="rect">
            <a:avLst/>
          </a:prstGeom>
          <a:noFill/>
        </p:spPr>
        <p:txBody>
          <a:bodyPr wrap="square" rtlCol="0">
            <a:spAutoFit/>
          </a:bodyPr>
          <a:lstStyle/>
          <a:p>
            <a:pPr algn="ctr"/>
            <a:r>
              <a:rPr lang="en-US" sz="1200" dirty="0"/>
              <a:t>The Tower Health logo is used with permission from Tower Health and is the sole and exclusive property of Tower Health. Tower Health retains all rights and ownership of the copyrighted material.</a:t>
            </a: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115803" y="1180215"/>
            <a:ext cx="17255772" cy="35815776"/>
          </a:xfrm>
          <a:prstGeom prst="rect">
            <a:avLst/>
          </a:prstGeom>
        </p:spPr>
      </p:pic>
      <p:pic>
        <p:nvPicPr>
          <p:cNvPr id="4" name="Picture 3" descr="Text&#10;&#10;Description automatically generated">
            <a:extLst>
              <a:ext uri="{FF2B5EF4-FFF2-40B4-BE49-F238E27FC236}">
                <a16:creationId xmlns:a16="http://schemas.microsoft.com/office/drawing/2014/main" id="{59BD23AB-E91A-4D34-B3ED-B532A54BCF5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600200" y="2121908"/>
            <a:ext cx="9211482" cy="3578559"/>
          </a:xfrm>
          <a:prstGeom prst="rect">
            <a:avLst/>
          </a:prstGeom>
        </p:spPr>
      </p:pic>
    </p:spTree>
    <p:extLst>
      <p:ext uri="{BB962C8B-B14F-4D97-AF65-F5344CB8AC3E}">
        <p14:creationId xmlns:p14="http://schemas.microsoft.com/office/powerpoint/2010/main" val="221246921"/>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4702458" rtl="0" eaLnBrk="1" latinLnBrk="0" hangingPunct="1">
        <a:spcBef>
          <a:spcPct val="0"/>
        </a:spcBef>
        <a:buNone/>
        <a:defRPr sz="22800" kern="1200">
          <a:solidFill>
            <a:schemeClr val="tx1"/>
          </a:solidFill>
          <a:latin typeface="+mj-lt"/>
          <a:ea typeface="+mj-ea"/>
          <a:cs typeface="+mj-cs"/>
        </a:defRPr>
      </a:lvl1pPr>
    </p:titleStyle>
    <p:bodyStyle>
      <a:lvl1pPr marL="1763424" indent="-1763424" algn="l" defTabSz="4702458" rtl="0" eaLnBrk="1" latinLnBrk="0" hangingPunct="1">
        <a:spcBef>
          <a:spcPct val="20000"/>
        </a:spcBef>
        <a:buFont typeface="Arial" pitchFamily="34" charset="0"/>
        <a:buChar char="•"/>
        <a:defRPr sz="16401" kern="1200">
          <a:solidFill>
            <a:schemeClr val="tx1"/>
          </a:solidFill>
          <a:latin typeface="+mn-lt"/>
          <a:ea typeface="+mn-ea"/>
          <a:cs typeface="+mn-cs"/>
        </a:defRPr>
      </a:lvl1pPr>
      <a:lvl2pPr marL="3820749" indent="-1469520" algn="l" defTabSz="4702458" rtl="0" eaLnBrk="1" latinLnBrk="0" hangingPunct="1">
        <a:spcBef>
          <a:spcPct val="20000"/>
        </a:spcBef>
        <a:buFont typeface="Arial" pitchFamily="34" charset="0"/>
        <a:buChar char="–"/>
        <a:defRPr sz="14400" kern="1200">
          <a:solidFill>
            <a:schemeClr val="tx1"/>
          </a:solidFill>
          <a:latin typeface="+mn-lt"/>
          <a:ea typeface="+mn-ea"/>
          <a:cs typeface="+mn-cs"/>
        </a:defRPr>
      </a:lvl2pPr>
      <a:lvl3pPr marL="5878074" indent="-1175616" algn="l" defTabSz="4702458" rtl="0" eaLnBrk="1" latinLnBrk="0" hangingPunct="1">
        <a:spcBef>
          <a:spcPct val="20000"/>
        </a:spcBef>
        <a:buFont typeface="Arial" pitchFamily="34" charset="0"/>
        <a:buChar char="•"/>
        <a:defRPr sz="12399" kern="1200">
          <a:solidFill>
            <a:schemeClr val="tx1"/>
          </a:solidFill>
          <a:latin typeface="+mn-lt"/>
          <a:ea typeface="+mn-ea"/>
          <a:cs typeface="+mn-cs"/>
        </a:defRPr>
      </a:lvl3pPr>
      <a:lvl4pPr marL="8229303"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4pPr>
      <a:lvl5pPr marL="10580532"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5pPr>
      <a:lvl6pPr marL="12931761"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6pPr>
      <a:lvl7pPr marL="15282990"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7pPr>
      <a:lvl8pPr marL="17634219"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8pPr>
      <a:lvl9pPr marL="19985448" indent="-1175616" algn="l" defTabSz="4702458" rtl="0" eaLnBrk="1" latinLnBrk="0" hangingPunct="1">
        <a:spcBef>
          <a:spcPct val="20000"/>
        </a:spcBef>
        <a:buFont typeface="Arial" pitchFamily="34" charset="0"/>
        <a:buChar char="•"/>
        <a:defRPr sz="10401" kern="1200">
          <a:solidFill>
            <a:schemeClr val="tx1"/>
          </a:solidFill>
          <a:latin typeface="+mn-lt"/>
          <a:ea typeface="+mn-ea"/>
          <a:cs typeface="+mn-cs"/>
        </a:defRPr>
      </a:lvl9pPr>
    </p:bodyStyle>
    <p:otherStyle>
      <a:defPPr>
        <a:defRPr lang="en-US"/>
      </a:defPPr>
      <a:lvl1pPr marL="0" algn="l" defTabSz="4702458" rtl="0" eaLnBrk="1" latinLnBrk="0" hangingPunct="1">
        <a:defRPr sz="9201" kern="1200">
          <a:solidFill>
            <a:schemeClr val="tx1"/>
          </a:solidFill>
          <a:latin typeface="+mn-lt"/>
          <a:ea typeface="+mn-ea"/>
          <a:cs typeface="+mn-cs"/>
        </a:defRPr>
      </a:lvl1pPr>
      <a:lvl2pPr marL="2351229" algn="l" defTabSz="4702458" rtl="0" eaLnBrk="1" latinLnBrk="0" hangingPunct="1">
        <a:defRPr sz="9201" kern="1200">
          <a:solidFill>
            <a:schemeClr val="tx1"/>
          </a:solidFill>
          <a:latin typeface="+mn-lt"/>
          <a:ea typeface="+mn-ea"/>
          <a:cs typeface="+mn-cs"/>
        </a:defRPr>
      </a:lvl2pPr>
      <a:lvl3pPr marL="4702458" algn="l" defTabSz="4702458" rtl="0" eaLnBrk="1" latinLnBrk="0" hangingPunct="1">
        <a:defRPr sz="9201" kern="1200">
          <a:solidFill>
            <a:schemeClr val="tx1"/>
          </a:solidFill>
          <a:latin typeface="+mn-lt"/>
          <a:ea typeface="+mn-ea"/>
          <a:cs typeface="+mn-cs"/>
        </a:defRPr>
      </a:lvl3pPr>
      <a:lvl4pPr marL="7053687" algn="l" defTabSz="4702458" rtl="0" eaLnBrk="1" latinLnBrk="0" hangingPunct="1">
        <a:defRPr sz="9201" kern="1200">
          <a:solidFill>
            <a:schemeClr val="tx1"/>
          </a:solidFill>
          <a:latin typeface="+mn-lt"/>
          <a:ea typeface="+mn-ea"/>
          <a:cs typeface="+mn-cs"/>
        </a:defRPr>
      </a:lvl4pPr>
      <a:lvl5pPr marL="9404916" algn="l" defTabSz="4702458" rtl="0" eaLnBrk="1" latinLnBrk="0" hangingPunct="1">
        <a:defRPr sz="9201" kern="1200">
          <a:solidFill>
            <a:schemeClr val="tx1"/>
          </a:solidFill>
          <a:latin typeface="+mn-lt"/>
          <a:ea typeface="+mn-ea"/>
          <a:cs typeface="+mn-cs"/>
        </a:defRPr>
      </a:lvl5pPr>
      <a:lvl6pPr marL="11756145" algn="l" defTabSz="4702458" rtl="0" eaLnBrk="1" latinLnBrk="0" hangingPunct="1">
        <a:defRPr sz="9201" kern="1200">
          <a:solidFill>
            <a:schemeClr val="tx1"/>
          </a:solidFill>
          <a:latin typeface="+mn-lt"/>
          <a:ea typeface="+mn-ea"/>
          <a:cs typeface="+mn-cs"/>
        </a:defRPr>
      </a:lvl6pPr>
      <a:lvl7pPr marL="14107374" algn="l" defTabSz="4702458" rtl="0" eaLnBrk="1" latinLnBrk="0" hangingPunct="1">
        <a:defRPr sz="9201" kern="1200">
          <a:solidFill>
            <a:schemeClr val="tx1"/>
          </a:solidFill>
          <a:latin typeface="+mn-lt"/>
          <a:ea typeface="+mn-ea"/>
          <a:cs typeface="+mn-cs"/>
        </a:defRPr>
      </a:lvl7pPr>
      <a:lvl8pPr marL="16458606" algn="l" defTabSz="4702458" rtl="0" eaLnBrk="1" latinLnBrk="0" hangingPunct="1">
        <a:defRPr sz="9201" kern="1200">
          <a:solidFill>
            <a:schemeClr val="tx1"/>
          </a:solidFill>
          <a:latin typeface="+mn-lt"/>
          <a:ea typeface="+mn-ea"/>
          <a:cs typeface="+mn-cs"/>
        </a:defRPr>
      </a:lvl8pPr>
      <a:lvl9pPr marL="18809835" algn="l" defTabSz="4702458" rtl="0" eaLnBrk="1" latinLnBrk="0" hangingPunct="1">
        <a:defRPr sz="92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11000" y="1897082"/>
            <a:ext cx="30708600" cy="4370427"/>
          </a:xfrm>
          <a:prstGeom prst="rect">
            <a:avLst/>
          </a:prstGeom>
          <a:noFill/>
        </p:spPr>
        <p:txBody>
          <a:bodyPr wrap="square" rtlCol="0">
            <a:spAutoFit/>
          </a:bodyPr>
          <a:lstStyle/>
          <a:p>
            <a:pPr algn="ctr"/>
            <a:r>
              <a:rPr lang="en-US" sz="8500" b="1" dirty="0">
                <a:solidFill>
                  <a:schemeClr val="bg1"/>
                </a:solidFill>
                <a:latin typeface="Arial" panose="020B0604020202020204" pitchFamily="34" charset="0"/>
                <a:cs typeface="Arial" panose="020B0604020202020204" pitchFamily="34" charset="0"/>
              </a:rPr>
              <a:t>A Case of Macrophage Activating Syndrome Complicating New Onset Systemic Lupus Erythematosus</a:t>
            </a:r>
          </a:p>
          <a:p>
            <a:pPr algn="ctr"/>
            <a:r>
              <a:rPr lang="en-US" sz="5400" i="1" dirty="0">
                <a:solidFill>
                  <a:schemeClr val="bg1"/>
                </a:solidFill>
                <a:latin typeface="Arial" panose="020B0604020202020204" pitchFamily="34" charset="0"/>
                <a:cs typeface="Arial" panose="020B0604020202020204" pitchFamily="34" charset="0"/>
              </a:rPr>
              <a:t>Yu, M.,</a:t>
            </a:r>
            <a:r>
              <a:rPr lang="en-US" sz="5400" i="1" dirty="0" err="1">
                <a:solidFill>
                  <a:schemeClr val="bg1"/>
                </a:solidFill>
                <a:latin typeface="Arial" panose="020B0604020202020204" pitchFamily="34" charset="0"/>
                <a:cs typeface="Arial" panose="020B0604020202020204" pitchFamily="34" charset="0"/>
              </a:rPr>
              <a:t>Munankami</a:t>
            </a:r>
            <a:r>
              <a:rPr lang="en-US" sz="5400" i="1" dirty="0">
                <a:solidFill>
                  <a:schemeClr val="bg1"/>
                </a:solidFill>
                <a:latin typeface="Arial" panose="020B0604020202020204" pitchFamily="34" charset="0"/>
                <a:cs typeface="Arial" panose="020B0604020202020204" pitchFamily="34" charset="0"/>
              </a:rPr>
              <a:t>, S., </a:t>
            </a:r>
            <a:r>
              <a:rPr lang="en-US" sz="5400" i="1" dirty="0" err="1">
                <a:solidFill>
                  <a:schemeClr val="bg1"/>
                </a:solidFill>
                <a:latin typeface="Arial" panose="020B0604020202020204" pitchFamily="34" charset="0"/>
                <a:cs typeface="Arial" panose="020B0604020202020204" pitchFamily="34" charset="0"/>
              </a:rPr>
              <a:t>Pokhrel</a:t>
            </a:r>
            <a:r>
              <a:rPr lang="en-US" sz="5400" i="1" dirty="0">
                <a:solidFill>
                  <a:schemeClr val="bg1"/>
                </a:solidFill>
                <a:latin typeface="Arial" panose="020B0604020202020204" pitchFamily="34" charset="0"/>
                <a:cs typeface="Arial" panose="020B0604020202020204" pitchFamily="34" charset="0"/>
              </a:rPr>
              <a:t>, A., Shrestha, M., </a:t>
            </a:r>
            <a:r>
              <a:rPr lang="en-US" sz="5400" i="1" dirty="0" err="1">
                <a:solidFill>
                  <a:schemeClr val="bg1"/>
                </a:solidFill>
                <a:latin typeface="Arial" panose="020B0604020202020204" pitchFamily="34" charset="0"/>
                <a:cs typeface="Arial" panose="020B0604020202020204" pitchFamily="34" charset="0"/>
              </a:rPr>
              <a:t>Rijal</a:t>
            </a:r>
            <a:r>
              <a:rPr lang="en-US" sz="5400" i="1" dirty="0">
                <a:solidFill>
                  <a:schemeClr val="bg1"/>
                </a:solidFill>
                <a:latin typeface="Arial" panose="020B0604020202020204" pitchFamily="34" charset="0"/>
                <a:cs typeface="Arial" panose="020B0604020202020204" pitchFamily="34" charset="0"/>
              </a:rPr>
              <a:t>, S., Basnet, S.</a:t>
            </a:r>
          </a:p>
          <a:p>
            <a:pPr algn="ctr"/>
            <a:r>
              <a:rPr lang="en-US" sz="5400" i="1" dirty="0">
                <a:solidFill>
                  <a:schemeClr val="bg1"/>
                </a:solidFill>
                <a:latin typeface="Arial" panose="020B0604020202020204" pitchFamily="34" charset="0"/>
                <a:cs typeface="Arial" panose="020B0604020202020204" pitchFamily="34" charset="0"/>
              </a:rPr>
              <a:t>Department of Medicine, Tower Health, Reading Hospital</a:t>
            </a:r>
          </a:p>
        </p:txBody>
      </p:sp>
      <p:sp>
        <p:nvSpPr>
          <p:cNvPr id="3" name="TextBox 2">
            <a:extLst>
              <a:ext uri="{FF2B5EF4-FFF2-40B4-BE49-F238E27FC236}">
                <a16:creationId xmlns:a16="http://schemas.microsoft.com/office/drawing/2014/main" id="{DEE7E4FD-5B57-E3CF-7D68-9A5004A1FD8C}"/>
              </a:ext>
            </a:extLst>
          </p:cNvPr>
          <p:cNvSpPr txBox="1"/>
          <p:nvPr/>
        </p:nvSpPr>
        <p:spPr>
          <a:xfrm>
            <a:off x="1118616" y="7290003"/>
            <a:ext cx="13335000" cy="6421886"/>
          </a:xfrm>
          <a:prstGeom prst="rect">
            <a:avLst/>
          </a:prstGeom>
          <a:noFill/>
        </p:spPr>
        <p:txBody>
          <a:bodyPr wrap="square" rtlCol="0">
            <a:spAutoFit/>
          </a:bodyPr>
          <a:lstStyle/>
          <a:p>
            <a:pPr algn="just"/>
            <a:endParaRPr lang="en-US" sz="4000" dirty="0">
              <a:effectLst/>
              <a:latin typeface="Avenir" panose="02000503020000020003" pitchFamily="2" charset="0"/>
            </a:endParaRPr>
          </a:p>
          <a:p>
            <a:pPr algn="just"/>
            <a:endParaRPr lang="en-US" sz="4000" dirty="0">
              <a:latin typeface="Avenir" panose="02000503020000020003" pitchFamily="2" charset="0"/>
            </a:endParaRPr>
          </a:p>
          <a:p>
            <a:pPr algn="just"/>
            <a:r>
              <a:rPr lang="en-US" sz="3500" dirty="0">
                <a:effectLst/>
                <a:latin typeface="Avenir" panose="02000503020000020003" pitchFamily="2" charset="0"/>
              </a:rPr>
              <a:t>Macrophage activating syndrome (MAS) is a life-threatening disorder caused by inappropriate immune activation which may present as an acute febrile illness with lymphadenopathy, hepatosplenomegaly, and encephalopathy. Left untreated, MAS has a mortality of up to 50%</a:t>
            </a:r>
            <a:r>
              <a:rPr lang="en-US" sz="3500" baseline="30000" dirty="0">
                <a:latin typeface="Avenir" panose="02000503020000020003" pitchFamily="2" charset="0"/>
              </a:rPr>
              <a:t>2</a:t>
            </a:r>
            <a:r>
              <a:rPr lang="en-US" sz="3500" dirty="0">
                <a:effectLst/>
                <a:latin typeface="Avenir" panose="02000503020000020003" pitchFamily="2" charset="0"/>
              </a:rPr>
              <a:t> We present a case of MAS manifesting in the context of new-onset systemic lupus erythematosus (SLE). </a:t>
            </a:r>
            <a:endParaRPr lang="en-US" sz="3500" dirty="0"/>
          </a:p>
          <a:p>
            <a:endParaRPr lang="en-US" dirty="0"/>
          </a:p>
        </p:txBody>
      </p:sp>
      <p:sp>
        <p:nvSpPr>
          <p:cNvPr id="8" name="Text Box 191">
            <a:extLst>
              <a:ext uri="{FF2B5EF4-FFF2-40B4-BE49-F238E27FC236}">
                <a16:creationId xmlns:a16="http://schemas.microsoft.com/office/drawing/2014/main" id="{E551E1C9-E28B-453C-36FD-871553E2469C}"/>
              </a:ext>
            </a:extLst>
          </p:cNvPr>
          <p:cNvSpPr txBox="1">
            <a:spLocks noChangeArrowheads="1"/>
          </p:cNvSpPr>
          <p:nvPr/>
        </p:nvSpPr>
        <p:spPr bwMode="auto">
          <a:xfrm>
            <a:off x="1118616" y="7290003"/>
            <a:ext cx="13335000" cy="986129"/>
          </a:xfrm>
          <a:prstGeom prst="rect">
            <a:avLst/>
          </a:prstGeom>
          <a:solidFill>
            <a:srgbClr val="003056"/>
          </a:solidFill>
          <a:ln w="9525">
            <a:noFill/>
            <a:miter lim="800000"/>
            <a:headEnd/>
            <a:tailEnd/>
          </a:ln>
        </p:spPr>
        <p:txBody>
          <a:bodyPr wrap="square" lIns="306031" tIns="153016" rIns="153016" bIns="153016" anchor="ctr">
            <a:spAutoFit/>
          </a:bodyPr>
          <a:lstStyle>
            <a:lvl1pPr>
              <a:defRPr sz="8600">
                <a:solidFill>
                  <a:schemeClr val="tx1"/>
                </a:solidFill>
                <a:latin typeface="Calibri" panose="020F0502020204030204" pitchFamily="34" charset="0"/>
                <a:ea typeface="ＭＳ Ｐゴシック" panose="020B0600070205080204" pitchFamily="34" charset="-128"/>
              </a:defRPr>
            </a:lvl1pPr>
            <a:lvl2pPr marL="37931725" indent="-37474525">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a:defRPr sz="8600">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INTRODUCTION</a:t>
            </a:r>
            <a:endParaRPr lang="en-US" altLang="en-US" sz="4400" b="1" dirty="0">
              <a:effectLst>
                <a:outerShdw blurRad="38100" dist="38100" dir="2700000" algn="tl">
                  <a:srgbClr val="FFFFFF"/>
                </a:outerShdw>
              </a:effectLst>
              <a:latin typeface="Avenir LT Std 65 Medium" panose="020B0603020203020204" pitchFamily="34" charset="0"/>
            </a:endParaRPr>
          </a:p>
        </p:txBody>
      </p:sp>
      <p:sp>
        <p:nvSpPr>
          <p:cNvPr id="10" name="Text Box 191">
            <a:extLst>
              <a:ext uri="{FF2B5EF4-FFF2-40B4-BE49-F238E27FC236}">
                <a16:creationId xmlns:a16="http://schemas.microsoft.com/office/drawing/2014/main" id="{5E00AC98-331B-E382-9330-30D54BA846BF}"/>
              </a:ext>
            </a:extLst>
          </p:cNvPr>
          <p:cNvSpPr txBox="1">
            <a:spLocks noChangeArrowheads="1"/>
          </p:cNvSpPr>
          <p:nvPr/>
        </p:nvSpPr>
        <p:spPr bwMode="auto">
          <a:xfrm>
            <a:off x="1118616" y="12680215"/>
            <a:ext cx="13335000" cy="986129"/>
          </a:xfrm>
          <a:prstGeom prst="rect">
            <a:avLst/>
          </a:prstGeom>
          <a:solidFill>
            <a:srgbClr val="003056"/>
          </a:solidFill>
          <a:ln w="9525">
            <a:noFill/>
            <a:miter lim="800000"/>
            <a:headEnd/>
            <a:tailEnd/>
          </a:ln>
        </p:spPr>
        <p:txBody>
          <a:bodyPr wrap="square" lIns="306031" tIns="153016" rIns="153016" bIns="153016" anchor="ctr">
            <a:spAutoFit/>
          </a:bodyPr>
          <a:lstStyle>
            <a:lvl1pPr>
              <a:defRPr sz="8600">
                <a:solidFill>
                  <a:schemeClr val="tx1"/>
                </a:solidFill>
                <a:latin typeface="Calibri" panose="020F0502020204030204" pitchFamily="34" charset="0"/>
                <a:ea typeface="ＭＳ Ｐゴシック" panose="020B0600070205080204" pitchFamily="34" charset="-128"/>
              </a:defRPr>
            </a:lvl1pPr>
            <a:lvl2pPr marL="37931725" indent="-37474525">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a:defRPr sz="8600">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CASE DESCRIPTION</a:t>
            </a:r>
            <a:endParaRPr lang="en-US" altLang="en-US" sz="4400" b="1" dirty="0">
              <a:effectLst>
                <a:outerShdw blurRad="38100" dist="38100" dir="2700000" algn="tl">
                  <a:srgbClr val="FFFFFF"/>
                </a:outerShdw>
              </a:effectLst>
              <a:latin typeface="Avenir LT Std 65 Medium" panose="020B0603020203020204" pitchFamily="34" charset="0"/>
            </a:endParaRPr>
          </a:p>
        </p:txBody>
      </p:sp>
      <p:sp>
        <p:nvSpPr>
          <p:cNvPr id="12" name="TextBox 11">
            <a:extLst>
              <a:ext uri="{FF2B5EF4-FFF2-40B4-BE49-F238E27FC236}">
                <a16:creationId xmlns:a16="http://schemas.microsoft.com/office/drawing/2014/main" id="{3B12083B-E0F7-1B1A-2853-F4AE75C2159B}"/>
              </a:ext>
            </a:extLst>
          </p:cNvPr>
          <p:cNvSpPr txBox="1"/>
          <p:nvPr/>
        </p:nvSpPr>
        <p:spPr>
          <a:xfrm>
            <a:off x="1118616" y="14167548"/>
            <a:ext cx="13335000" cy="16250603"/>
          </a:xfrm>
          <a:prstGeom prst="rect">
            <a:avLst/>
          </a:prstGeom>
          <a:noFill/>
        </p:spPr>
        <p:txBody>
          <a:bodyPr wrap="square" rtlCol="0">
            <a:spAutoFit/>
          </a:bodyPr>
          <a:lstStyle/>
          <a:p>
            <a:r>
              <a:rPr lang="en-US" sz="3500" dirty="0">
                <a:effectLst/>
                <a:latin typeface="Avenir" panose="02000503020000020003" pitchFamily="2" charset="0"/>
              </a:rPr>
              <a:t>A 26-year-old male with a family history of SLE presented with 3 months of generalized weakness, myalgias, swelling in his fingers and toes, and an unintentional 30-lb weight loss. Vitals on admission were remarkable for a temperature of 38.5°C. Exam was significant for soft, non-tender bilateral axillary and inguinal lymph nodes. </a:t>
            </a:r>
          </a:p>
          <a:p>
            <a:endParaRPr lang="en-US" sz="3500" dirty="0">
              <a:latin typeface="Avenir" panose="02000503020000020003" pitchFamily="2" charset="0"/>
            </a:endParaRPr>
          </a:p>
          <a:p>
            <a:r>
              <a:rPr lang="en-US" sz="3500" dirty="0">
                <a:effectLst/>
                <a:latin typeface="Avenir" panose="02000503020000020003" pitchFamily="2" charset="0"/>
              </a:rPr>
              <a:t>Initial Laboratory Evaluation:          </a:t>
            </a:r>
          </a:p>
          <a:p>
            <a:endParaRPr lang="en-US" sz="3500" dirty="0">
              <a:latin typeface="Avenir" panose="02000503020000020003" pitchFamily="2" charset="0"/>
            </a:endParaRPr>
          </a:p>
          <a:p>
            <a:endParaRPr lang="en-US" sz="3500" dirty="0">
              <a:effectLst/>
              <a:latin typeface="Avenir" panose="02000503020000020003" pitchFamily="2" charset="0"/>
            </a:endParaRPr>
          </a:p>
          <a:p>
            <a:endParaRPr lang="en-US" sz="3500" dirty="0">
              <a:latin typeface="Avenir" panose="02000503020000020003" pitchFamily="2" charset="0"/>
            </a:endParaRPr>
          </a:p>
          <a:p>
            <a:endParaRPr lang="en-US" sz="3500" dirty="0">
              <a:effectLst/>
              <a:latin typeface="Avenir" panose="02000503020000020003" pitchFamily="2" charset="0"/>
            </a:endParaRPr>
          </a:p>
          <a:p>
            <a:endParaRPr lang="en-US" sz="3500" dirty="0">
              <a:latin typeface="Avenir" panose="02000503020000020003" pitchFamily="2" charset="0"/>
            </a:endParaRPr>
          </a:p>
          <a:p>
            <a:r>
              <a:rPr lang="en-US" sz="3500" dirty="0">
                <a:effectLst/>
                <a:latin typeface="Avenir" panose="02000503020000020003" pitchFamily="2" charset="0"/>
              </a:rPr>
              <a:t>Ferritin: </a:t>
            </a:r>
            <a:r>
              <a:rPr lang="en-US" sz="3500" b="1" dirty="0">
                <a:effectLst/>
                <a:latin typeface="Avenir" panose="02000503020000020003" pitchFamily="2" charset="0"/>
              </a:rPr>
              <a:t>&gt;7500 ng/mL </a:t>
            </a:r>
            <a:r>
              <a:rPr lang="en-US" sz="3500" i="1" dirty="0">
                <a:effectLst/>
                <a:latin typeface="Avenir" panose="02000503020000020003" pitchFamily="2" charset="0"/>
              </a:rPr>
              <a:t>(24 – 336) </a:t>
            </a:r>
          </a:p>
          <a:p>
            <a:r>
              <a:rPr lang="en-US" sz="3500" dirty="0">
                <a:latin typeface="Avenir" panose="02000503020000020003" pitchFamily="2" charset="0"/>
              </a:rPr>
              <a:t>Sedimentation Rate: </a:t>
            </a:r>
            <a:r>
              <a:rPr lang="en-US" sz="3500" b="1" dirty="0">
                <a:latin typeface="Avenir" panose="02000503020000020003" pitchFamily="2" charset="0"/>
              </a:rPr>
              <a:t>52 mm/</a:t>
            </a:r>
            <a:r>
              <a:rPr lang="en-US" sz="3500" b="1" dirty="0" err="1">
                <a:latin typeface="Avenir" panose="02000503020000020003" pitchFamily="2" charset="0"/>
              </a:rPr>
              <a:t>hr</a:t>
            </a:r>
            <a:r>
              <a:rPr lang="en-US" sz="3500" b="1" dirty="0">
                <a:latin typeface="Avenir" panose="02000503020000020003" pitchFamily="2" charset="0"/>
              </a:rPr>
              <a:t> </a:t>
            </a:r>
            <a:r>
              <a:rPr lang="en-US" sz="3500" i="1" dirty="0">
                <a:latin typeface="Avenir" panose="02000503020000020003" pitchFamily="2" charset="0"/>
              </a:rPr>
              <a:t>(0 – 15)</a:t>
            </a:r>
          </a:p>
          <a:p>
            <a:r>
              <a:rPr lang="en-US" sz="3500" dirty="0">
                <a:latin typeface="Avenir" panose="02000503020000020003" pitchFamily="2" charset="0"/>
              </a:rPr>
              <a:t>D-dimer: </a:t>
            </a:r>
            <a:r>
              <a:rPr lang="en-US" sz="3500" b="1" dirty="0">
                <a:latin typeface="Avenir" panose="02000503020000020003" pitchFamily="2" charset="0"/>
              </a:rPr>
              <a:t>3425 </a:t>
            </a:r>
            <a:r>
              <a:rPr lang="en-US" sz="3500" b="1" dirty="0" err="1">
                <a:latin typeface="Avenir" panose="02000503020000020003" pitchFamily="2" charset="0"/>
              </a:rPr>
              <a:t>FEUng</a:t>
            </a:r>
            <a:r>
              <a:rPr lang="en-US" sz="3500" b="1" dirty="0">
                <a:latin typeface="Avenir" panose="02000503020000020003" pitchFamily="2" charset="0"/>
              </a:rPr>
              <a:t>/mL </a:t>
            </a:r>
            <a:r>
              <a:rPr lang="en-US" sz="3500" i="1" dirty="0">
                <a:latin typeface="Avenir" panose="02000503020000020003" pitchFamily="2" charset="0"/>
              </a:rPr>
              <a:t>(0 – 500)</a:t>
            </a:r>
            <a:endParaRPr lang="en-US" sz="3500" i="1" dirty="0">
              <a:effectLst/>
              <a:latin typeface="Avenir" panose="02000503020000020003" pitchFamily="2" charset="0"/>
            </a:endParaRPr>
          </a:p>
          <a:p>
            <a:r>
              <a:rPr lang="en-US" sz="3500" dirty="0">
                <a:latin typeface="Avenir" panose="02000503020000020003" pitchFamily="2" charset="0"/>
              </a:rPr>
              <a:t>Triglycerides: </a:t>
            </a:r>
            <a:r>
              <a:rPr lang="en-US" sz="3500" b="1" dirty="0">
                <a:latin typeface="Avenir" panose="02000503020000020003" pitchFamily="2" charset="0"/>
              </a:rPr>
              <a:t>408 mg/dL </a:t>
            </a:r>
            <a:r>
              <a:rPr lang="en-US" sz="3500" i="1" dirty="0">
                <a:latin typeface="Avenir" panose="02000503020000020003" pitchFamily="2" charset="0"/>
              </a:rPr>
              <a:t>(&lt;175)</a:t>
            </a:r>
          </a:p>
          <a:p>
            <a:r>
              <a:rPr lang="en-US" sz="3500" dirty="0" err="1">
                <a:effectLst/>
                <a:latin typeface="Avenir" panose="02000503020000020003" pitchFamily="2" charset="0"/>
              </a:rPr>
              <a:t>hs</a:t>
            </a:r>
            <a:r>
              <a:rPr lang="en-US" sz="3500" dirty="0">
                <a:effectLst/>
                <a:latin typeface="Avenir" panose="02000503020000020003" pitchFamily="2" charset="0"/>
              </a:rPr>
              <a:t> </a:t>
            </a:r>
            <a:r>
              <a:rPr lang="en-US" sz="3500" dirty="0">
                <a:latin typeface="Avenir" panose="02000503020000020003" pitchFamily="2" charset="0"/>
              </a:rPr>
              <a:t>T</a:t>
            </a:r>
            <a:r>
              <a:rPr lang="en-US" sz="3500" dirty="0">
                <a:effectLst/>
                <a:latin typeface="Avenir" panose="02000503020000020003" pitchFamily="2" charset="0"/>
              </a:rPr>
              <a:t>roponin I: </a:t>
            </a:r>
            <a:r>
              <a:rPr lang="en-US" sz="3500" b="1" dirty="0">
                <a:effectLst/>
                <a:latin typeface="Avenir" panose="02000503020000020003" pitchFamily="2" charset="0"/>
              </a:rPr>
              <a:t>103.1 </a:t>
            </a:r>
            <a:r>
              <a:rPr lang="en-US" sz="3500" b="1" dirty="0" err="1">
                <a:effectLst/>
                <a:latin typeface="Avenir" panose="02000503020000020003" pitchFamily="2" charset="0"/>
              </a:rPr>
              <a:t>pg</a:t>
            </a:r>
            <a:r>
              <a:rPr lang="en-US" sz="3500" b="1" dirty="0">
                <a:effectLst/>
                <a:latin typeface="Avenir" panose="02000503020000020003" pitchFamily="2" charset="0"/>
              </a:rPr>
              <a:t>/mL </a:t>
            </a:r>
            <a:r>
              <a:rPr lang="en-US" sz="3500" i="1" dirty="0">
                <a:effectLst/>
                <a:latin typeface="Avenir" panose="02000503020000020003" pitchFamily="2" charset="0"/>
              </a:rPr>
              <a:t>(0 – 19.8)</a:t>
            </a:r>
          </a:p>
          <a:p>
            <a:endParaRPr lang="en-US" sz="3500" dirty="0">
              <a:effectLst/>
              <a:latin typeface="Avenir" panose="02000503020000020003" pitchFamily="2" charset="0"/>
            </a:endParaRPr>
          </a:p>
          <a:p>
            <a:r>
              <a:rPr lang="en-US" sz="3500" dirty="0">
                <a:effectLst/>
                <a:latin typeface="Avenir" panose="02000503020000020003" pitchFamily="2" charset="0"/>
              </a:rPr>
              <a:t>Subsequent right inguinal lymph node biopsy revealed reactive lymph node with follicular hyperplasia and broad areas of infarction without evidence of abnormal lymphoid cells on flow cytometry. A bone marrow biopsy showed normocellular marrow without evidence of </a:t>
            </a:r>
            <a:r>
              <a:rPr lang="en-US" sz="3500" dirty="0" err="1">
                <a:effectLst/>
                <a:latin typeface="Avenir" panose="02000503020000020003" pitchFamily="2" charset="0"/>
              </a:rPr>
              <a:t>hemophagocytosis</a:t>
            </a:r>
            <a:r>
              <a:rPr lang="en-US" sz="3500" dirty="0">
                <a:effectLst/>
                <a:latin typeface="Avenir" panose="02000503020000020003" pitchFamily="2" charset="0"/>
              </a:rPr>
              <a:t> or atypical lymphoid infiltrate. The diagnosis of MAS was made in the setting of fever, diffuse lymphadenopathy, splenomegaly, hypertriglyceridemia, pancytopenia, and elevated serum ferritin. He was started on intravenous methylprednisolone with marked clinical improvement and normalization of his inflammatory markers and was discharged with oral steroids and hydroxychloroquine. </a:t>
            </a:r>
            <a:endParaRPr lang="en-US" sz="3500" dirty="0"/>
          </a:p>
        </p:txBody>
      </p:sp>
      <p:sp>
        <p:nvSpPr>
          <p:cNvPr id="24" name="TextBox 23">
            <a:extLst>
              <a:ext uri="{FF2B5EF4-FFF2-40B4-BE49-F238E27FC236}">
                <a16:creationId xmlns:a16="http://schemas.microsoft.com/office/drawing/2014/main" id="{168141FE-91B4-A40C-A281-5E384CFE4B37}"/>
              </a:ext>
            </a:extLst>
          </p:cNvPr>
          <p:cNvSpPr txBox="1"/>
          <p:nvPr/>
        </p:nvSpPr>
        <p:spPr>
          <a:xfrm>
            <a:off x="1118615" y="18699558"/>
            <a:ext cx="6653323" cy="1708160"/>
          </a:xfrm>
          <a:prstGeom prst="rect">
            <a:avLst/>
          </a:prstGeom>
          <a:noFill/>
        </p:spPr>
        <p:txBody>
          <a:bodyPr wrap="square" rtlCol="0">
            <a:spAutoFit/>
          </a:bodyPr>
          <a:lstStyle/>
          <a:p>
            <a:pPr algn="just"/>
            <a:r>
              <a:rPr lang="en-US" sz="3500" dirty="0">
                <a:effectLst/>
                <a:latin typeface="Avenir" panose="02000503020000020003" pitchFamily="2" charset="0"/>
              </a:rPr>
              <a:t>WBC      </a:t>
            </a:r>
            <a:r>
              <a:rPr lang="en-US" sz="3500" b="1" dirty="0">
                <a:effectLst/>
                <a:latin typeface="Avenir" panose="02000503020000020003" pitchFamily="2" charset="0"/>
              </a:rPr>
              <a:t>2.66 k/</a:t>
            </a:r>
            <a:r>
              <a:rPr lang="en-US" sz="3500" b="1" dirty="0" err="1">
                <a:effectLst/>
                <a:latin typeface="Avenir" panose="02000503020000020003" pitchFamily="2" charset="0"/>
              </a:rPr>
              <a:t>uL</a:t>
            </a:r>
            <a:r>
              <a:rPr lang="en-US" sz="3500" b="1" dirty="0">
                <a:effectLst/>
                <a:latin typeface="Avenir" panose="02000503020000020003" pitchFamily="2" charset="0"/>
              </a:rPr>
              <a:t> </a:t>
            </a:r>
            <a:r>
              <a:rPr lang="en-US" sz="3500" i="1" dirty="0">
                <a:effectLst/>
                <a:latin typeface="Avenir" panose="02000503020000020003" pitchFamily="2" charset="0"/>
              </a:rPr>
              <a:t>(3.85 – 10.15)</a:t>
            </a:r>
          </a:p>
          <a:p>
            <a:pPr algn="just"/>
            <a:r>
              <a:rPr lang="en-US" sz="3500" dirty="0">
                <a:latin typeface="Avenir" panose="02000503020000020003" pitchFamily="2" charset="0"/>
              </a:rPr>
              <a:t>Hgb:      </a:t>
            </a:r>
            <a:r>
              <a:rPr lang="en-US" sz="3500" b="1" dirty="0">
                <a:latin typeface="Avenir" panose="02000503020000020003" pitchFamily="2" charset="0"/>
              </a:rPr>
              <a:t>10 g/dL</a:t>
            </a:r>
            <a:r>
              <a:rPr lang="en-US" sz="3500" b="1" i="1" dirty="0">
                <a:latin typeface="Avenir" panose="02000503020000020003" pitchFamily="2" charset="0"/>
              </a:rPr>
              <a:t> </a:t>
            </a:r>
            <a:r>
              <a:rPr lang="en-US" sz="3500" i="1" dirty="0">
                <a:latin typeface="Avenir" panose="02000503020000020003" pitchFamily="2" charset="0"/>
              </a:rPr>
              <a:t>(13.3 – 16.2)</a:t>
            </a:r>
            <a:endParaRPr lang="en-US" sz="3500" i="1" dirty="0">
              <a:effectLst/>
              <a:latin typeface="Avenir" panose="02000503020000020003" pitchFamily="2" charset="0"/>
            </a:endParaRPr>
          </a:p>
          <a:p>
            <a:pPr algn="just"/>
            <a:r>
              <a:rPr lang="en-US" sz="3500" dirty="0">
                <a:latin typeface="Avenir" panose="02000503020000020003" pitchFamily="2" charset="0"/>
              </a:rPr>
              <a:t>Platelet: </a:t>
            </a:r>
            <a:r>
              <a:rPr lang="en-US" sz="3500" b="1" dirty="0">
                <a:latin typeface="Avenir" panose="02000503020000020003" pitchFamily="2" charset="0"/>
              </a:rPr>
              <a:t>103 k/</a:t>
            </a:r>
            <a:r>
              <a:rPr lang="en-US" sz="3500" b="1" dirty="0" err="1">
                <a:latin typeface="Avenir" panose="02000503020000020003" pitchFamily="2" charset="0"/>
              </a:rPr>
              <a:t>uL</a:t>
            </a:r>
            <a:r>
              <a:rPr lang="en-US" sz="3500" b="1" dirty="0">
                <a:latin typeface="Avenir" panose="02000503020000020003" pitchFamily="2" charset="0"/>
              </a:rPr>
              <a:t> </a:t>
            </a:r>
            <a:r>
              <a:rPr lang="en-US" sz="3500" i="1" dirty="0">
                <a:latin typeface="Avenir" panose="02000503020000020003" pitchFamily="2" charset="0"/>
              </a:rPr>
              <a:t>(160 – 400 )</a:t>
            </a:r>
          </a:p>
        </p:txBody>
      </p:sp>
      <p:sp>
        <p:nvSpPr>
          <p:cNvPr id="25" name="TextBox 24">
            <a:extLst>
              <a:ext uri="{FF2B5EF4-FFF2-40B4-BE49-F238E27FC236}">
                <a16:creationId xmlns:a16="http://schemas.microsoft.com/office/drawing/2014/main" id="{A665EB95-4835-7FF7-F79D-D6DB20FF3FAA}"/>
              </a:ext>
            </a:extLst>
          </p:cNvPr>
          <p:cNvSpPr txBox="1"/>
          <p:nvPr/>
        </p:nvSpPr>
        <p:spPr>
          <a:xfrm>
            <a:off x="8305800" y="18701330"/>
            <a:ext cx="6348984" cy="2246769"/>
          </a:xfrm>
          <a:prstGeom prst="rect">
            <a:avLst/>
          </a:prstGeom>
          <a:noFill/>
        </p:spPr>
        <p:txBody>
          <a:bodyPr wrap="square" rtlCol="0">
            <a:spAutoFit/>
          </a:bodyPr>
          <a:lstStyle/>
          <a:p>
            <a:r>
              <a:rPr lang="en-US" sz="3500" dirty="0">
                <a:effectLst/>
                <a:latin typeface="Avenir" panose="02000503020000020003" pitchFamily="2" charset="0"/>
              </a:rPr>
              <a:t>AST: </a:t>
            </a:r>
            <a:r>
              <a:rPr lang="en-US" sz="3500" b="1" dirty="0">
                <a:effectLst/>
                <a:latin typeface="Avenir" panose="02000503020000020003" pitchFamily="2" charset="0"/>
              </a:rPr>
              <a:t>440 IU/L </a:t>
            </a:r>
            <a:r>
              <a:rPr lang="en-US" sz="3500" i="1" dirty="0">
                <a:effectLst/>
                <a:latin typeface="Avenir" panose="02000503020000020003" pitchFamily="2" charset="0"/>
              </a:rPr>
              <a:t>(7 – 40)</a:t>
            </a:r>
          </a:p>
          <a:p>
            <a:r>
              <a:rPr lang="en-US" sz="3500" dirty="0">
                <a:latin typeface="Avenir" panose="02000503020000020003" pitchFamily="2" charset="0"/>
              </a:rPr>
              <a:t>ALT: </a:t>
            </a:r>
            <a:r>
              <a:rPr lang="en-US" sz="3500" b="1" dirty="0">
                <a:latin typeface="Avenir" panose="02000503020000020003" pitchFamily="2" charset="0"/>
              </a:rPr>
              <a:t>198 IU/L</a:t>
            </a:r>
            <a:r>
              <a:rPr lang="en-US" sz="3500" dirty="0">
                <a:latin typeface="Avenir" panose="02000503020000020003" pitchFamily="2" charset="0"/>
              </a:rPr>
              <a:t> </a:t>
            </a:r>
            <a:r>
              <a:rPr lang="en-US" sz="3500" i="1" dirty="0">
                <a:latin typeface="Avenir" panose="02000503020000020003" pitchFamily="2" charset="0"/>
              </a:rPr>
              <a:t>(10 – 60)</a:t>
            </a:r>
          </a:p>
          <a:p>
            <a:r>
              <a:rPr lang="en-US" sz="3500" dirty="0">
                <a:latin typeface="Avenir" panose="02000503020000020003" pitchFamily="2" charset="0"/>
              </a:rPr>
              <a:t>ALP 153 IU/L </a:t>
            </a:r>
            <a:r>
              <a:rPr lang="en-US" sz="3500" i="1" dirty="0">
                <a:latin typeface="Avenir" panose="02000503020000020003" pitchFamily="2" charset="0"/>
              </a:rPr>
              <a:t>(60 – 350)</a:t>
            </a:r>
          </a:p>
          <a:p>
            <a:r>
              <a:rPr lang="en-US" sz="3500" dirty="0">
                <a:latin typeface="Avenir" panose="02000503020000020003" pitchFamily="2" charset="0"/>
              </a:rPr>
              <a:t>Albumin 2.5 g/dL </a:t>
            </a:r>
            <a:r>
              <a:rPr lang="en-US" sz="3500" i="1" dirty="0">
                <a:latin typeface="Avenir" panose="02000503020000020003" pitchFamily="2" charset="0"/>
              </a:rPr>
              <a:t>(3.8 – 5.4)</a:t>
            </a:r>
          </a:p>
        </p:txBody>
      </p:sp>
      <p:sp>
        <p:nvSpPr>
          <p:cNvPr id="19" name="Text Box 191">
            <a:extLst>
              <a:ext uri="{FF2B5EF4-FFF2-40B4-BE49-F238E27FC236}">
                <a16:creationId xmlns:a16="http://schemas.microsoft.com/office/drawing/2014/main" id="{E9E085B2-8943-4C98-9BD5-CE17B1194A48}"/>
              </a:ext>
            </a:extLst>
          </p:cNvPr>
          <p:cNvSpPr txBox="1">
            <a:spLocks noChangeArrowheads="1"/>
          </p:cNvSpPr>
          <p:nvPr/>
        </p:nvSpPr>
        <p:spPr bwMode="auto">
          <a:xfrm>
            <a:off x="14949471" y="7294125"/>
            <a:ext cx="13335000" cy="2001792"/>
          </a:xfrm>
          <a:prstGeom prst="rect">
            <a:avLst/>
          </a:prstGeom>
          <a:solidFill>
            <a:srgbClr val="003056"/>
          </a:solidFill>
          <a:ln w="9525">
            <a:noFill/>
            <a:miter lim="800000"/>
            <a:headEnd/>
            <a:tailEnd/>
          </a:ln>
        </p:spPr>
        <p:txBody>
          <a:bodyPr wrap="square" lIns="306031" tIns="153016" rIns="153016" bIns="153016" anchor="ctr">
            <a:spAutoFit/>
          </a:bodyPr>
          <a:lstStyle>
            <a:lvl1pPr>
              <a:defRPr sz="8600">
                <a:solidFill>
                  <a:schemeClr val="tx1"/>
                </a:solidFill>
                <a:latin typeface="Calibri" panose="020F0502020204030204" pitchFamily="34" charset="0"/>
                <a:ea typeface="ＭＳ Ｐゴシック" panose="020B0600070205080204" pitchFamily="34" charset="-128"/>
              </a:defRPr>
            </a:lvl1pPr>
            <a:lvl2pPr marL="37931725" indent="-37474525">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a:defRPr sz="8600">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INCLUSION CRITERIA – HLH 2004 Trial</a:t>
            </a:r>
            <a:r>
              <a:rPr lang="en-US" altLang="en-US" sz="4400" b="1" baseline="30000" dirty="0">
                <a:solidFill>
                  <a:schemeClr val="bg1"/>
                </a:solidFill>
                <a:effectLst>
                  <a:outerShdw blurRad="38100" dist="38100" dir="2700000" algn="tl">
                    <a:srgbClr val="000000"/>
                  </a:outerShdw>
                </a:effectLst>
                <a:latin typeface="Avenir LT Std 65 Medium" panose="020B0603020203020204" pitchFamily="34" charset="0"/>
              </a:rPr>
              <a:t>1</a:t>
            </a:r>
          </a:p>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For diagnosis: Needing 5 out of 8 of the following:</a:t>
            </a:r>
            <a:endParaRPr lang="en-US" altLang="en-US" sz="4400" b="1" dirty="0">
              <a:effectLst>
                <a:outerShdw blurRad="38100" dist="38100" dir="2700000" algn="tl">
                  <a:srgbClr val="FFFFFF"/>
                </a:outerShdw>
              </a:effectLst>
              <a:latin typeface="Avenir LT Std 65 Medium" panose="020B0603020203020204" pitchFamily="34" charset="0"/>
            </a:endParaRPr>
          </a:p>
        </p:txBody>
      </p:sp>
      <p:grpSp>
        <p:nvGrpSpPr>
          <p:cNvPr id="6" name="Group 5">
            <a:extLst>
              <a:ext uri="{FF2B5EF4-FFF2-40B4-BE49-F238E27FC236}">
                <a16:creationId xmlns:a16="http://schemas.microsoft.com/office/drawing/2014/main" id="{BCDBC601-0171-A546-F719-C32C6F71A135}"/>
              </a:ext>
            </a:extLst>
          </p:cNvPr>
          <p:cNvGrpSpPr/>
          <p:nvPr/>
        </p:nvGrpSpPr>
        <p:grpSpPr>
          <a:xfrm>
            <a:off x="28870656" y="7264503"/>
            <a:ext cx="14182344" cy="6223330"/>
            <a:chOff x="28677683" y="7213499"/>
            <a:chExt cx="14182344" cy="6223330"/>
          </a:xfrm>
        </p:grpSpPr>
        <p:pic>
          <p:nvPicPr>
            <p:cNvPr id="15" name="Picture 14">
              <a:extLst>
                <a:ext uri="{FF2B5EF4-FFF2-40B4-BE49-F238E27FC236}">
                  <a16:creationId xmlns:a16="http://schemas.microsoft.com/office/drawing/2014/main" id="{17C39D56-7295-41C1-8D1E-EB377DB6D53E}"/>
                </a:ext>
              </a:extLst>
            </p:cNvPr>
            <p:cNvPicPr>
              <a:picLocks noChangeAspect="1"/>
            </p:cNvPicPr>
            <p:nvPr/>
          </p:nvPicPr>
          <p:blipFill rotWithShape="1">
            <a:blip r:embed="rId2"/>
            <a:srcRect l="8422" t="24861" r="5696" b="14409"/>
            <a:stretch/>
          </p:blipFill>
          <p:spPr>
            <a:xfrm>
              <a:off x="35513594" y="8290767"/>
              <a:ext cx="7277319" cy="5146062"/>
            </a:xfrm>
            <a:prstGeom prst="rect">
              <a:avLst/>
            </a:prstGeom>
          </p:spPr>
        </p:pic>
        <p:grpSp>
          <p:nvGrpSpPr>
            <p:cNvPr id="4" name="Group 3">
              <a:extLst>
                <a:ext uri="{FF2B5EF4-FFF2-40B4-BE49-F238E27FC236}">
                  <a16:creationId xmlns:a16="http://schemas.microsoft.com/office/drawing/2014/main" id="{5DCE0963-D345-80D4-7BCD-576B332BCDC6}"/>
                </a:ext>
              </a:extLst>
            </p:cNvPr>
            <p:cNvGrpSpPr/>
            <p:nvPr/>
          </p:nvGrpSpPr>
          <p:grpSpPr>
            <a:xfrm>
              <a:off x="28726450" y="8309789"/>
              <a:ext cx="6737613" cy="4293114"/>
              <a:chOff x="33895576" y="7290004"/>
              <a:chExt cx="6737613" cy="4293114"/>
            </a:xfrm>
          </p:grpSpPr>
          <p:pic>
            <p:nvPicPr>
              <p:cNvPr id="11" name="Picture 10">
                <a:extLst>
                  <a:ext uri="{FF2B5EF4-FFF2-40B4-BE49-F238E27FC236}">
                    <a16:creationId xmlns:a16="http://schemas.microsoft.com/office/drawing/2014/main" id="{75EDE732-CCB0-457F-BC70-52F9258E6B06}"/>
                  </a:ext>
                </a:extLst>
              </p:cNvPr>
              <p:cNvPicPr>
                <a:picLocks noChangeAspect="1"/>
              </p:cNvPicPr>
              <p:nvPr/>
            </p:nvPicPr>
            <p:blipFill rotWithShape="1">
              <a:blip r:embed="rId3"/>
              <a:srcRect l="2539" t="29606" r="5696" b="11922"/>
              <a:stretch/>
            </p:blipFill>
            <p:spPr>
              <a:xfrm>
                <a:off x="33895576" y="7290004"/>
                <a:ext cx="6737613" cy="4293114"/>
              </a:xfrm>
              <a:prstGeom prst="rect">
                <a:avLst/>
              </a:prstGeom>
            </p:spPr>
          </p:pic>
          <p:sp>
            <p:nvSpPr>
              <p:cNvPr id="16" name="Oval 15">
                <a:extLst>
                  <a:ext uri="{FF2B5EF4-FFF2-40B4-BE49-F238E27FC236}">
                    <a16:creationId xmlns:a16="http://schemas.microsoft.com/office/drawing/2014/main" id="{2E196E3A-7663-4AF5-AF1C-0E115A31AC59}"/>
                  </a:ext>
                </a:extLst>
              </p:cNvPr>
              <p:cNvSpPr/>
              <p:nvPr/>
            </p:nvSpPr>
            <p:spPr>
              <a:xfrm>
                <a:off x="35737800" y="7811362"/>
                <a:ext cx="838200" cy="827533"/>
              </a:xfrm>
              <a:prstGeom prst="ellipse">
                <a:avLst/>
              </a:prstGeom>
              <a:noFill/>
              <a:ln w="444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175">
                    <a:solidFill>
                      <a:schemeClr val="tx1"/>
                    </a:solidFill>
                  </a:ln>
                </a:endParaRPr>
              </a:p>
            </p:txBody>
          </p:sp>
        </p:grpSp>
        <p:sp>
          <p:nvSpPr>
            <p:cNvPr id="5" name="Text Box 191">
              <a:extLst>
                <a:ext uri="{FF2B5EF4-FFF2-40B4-BE49-F238E27FC236}">
                  <a16:creationId xmlns:a16="http://schemas.microsoft.com/office/drawing/2014/main" id="{120C477A-9D29-1DF9-14E9-3A78FCF82652}"/>
                </a:ext>
              </a:extLst>
            </p:cNvPr>
            <p:cNvSpPr txBox="1">
              <a:spLocks noChangeArrowheads="1"/>
            </p:cNvSpPr>
            <p:nvPr/>
          </p:nvSpPr>
          <p:spPr bwMode="auto">
            <a:xfrm>
              <a:off x="28677683" y="7213499"/>
              <a:ext cx="14182344" cy="986129"/>
            </a:xfrm>
            <a:prstGeom prst="rect">
              <a:avLst/>
            </a:prstGeom>
            <a:solidFill>
              <a:srgbClr val="003056"/>
            </a:solidFill>
            <a:ln w="9525">
              <a:noFill/>
              <a:miter lim="800000"/>
              <a:headEnd/>
              <a:tailEnd/>
            </a:ln>
          </p:spPr>
          <p:txBody>
            <a:bodyPr wrap="square" lIns="306031" tIns="153016" rIns="153016" bIns="153016" anchor="ctr">
              <a:spAutoFit/>
            </a:bodyPr>
            <a:lstStyle>
              <a:lvl1pPr>
                <a:defRPr sz="8600">
                  <a:solidFill>
                    <a:schemeClr val="tx1"/>
                  </a:solidFill>
                  <a:latin typeface="Calibri" panose="020F0502020204030204" pitchFamily="34" charset="0"/>
                  <a:ea typeface="ＭＳ Ｐゴシック" panose="020B0600070205080204" pitchFamily="34" charset="-128"/>
                </a:defRPr>
              </a:lvl1pPr>
              <a:lvl2pPr marL="37931725" indent="-37474525">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a:defRPr sz="8600">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IMAGES</a:t>
              </a:r>
              <a:endParaRPr lang="en-US" altLang="en-US" sz="4400" b="1" dirty="0">
                <a:effectLst>
                  <a:outerShdw blurRad="38100" dist="38100" dir="2700000" algn="tl">
                    <a:srgbClr val="FFFFFF"/>
                  </a:outerShdw>
                </a:effectLst>
                <a:latin typeface="Avenir LT Std 65 Medium" panose="020B0603020203020204" pitchFamily="34" charset="0"/>
              </a:endParaRPr>
            </a:p>
          </p:txBody>
        </p:sp>
      </p:grpSp>
      <p:sp>
        <p:nvSpPr>
          <p:cNvPr id="7" name="Google Shape;1091;p1">
            <a:extLst>
              <a:ext uri="{FF2B5EF4-FFF2-40B4-BE49-F238E27FC236}">
                <a16:creationId xmlns:a16="http://schemas.microsoft.com/office/drawing/2014/main" id="{149E3EFD-9946-8395-6905-403D85BCA53A}"/>
              </a:ext>
            </a:extLst>
          </p:cNvPr>
          <p:cNvSpPr/>
          <p:nvPr/>
        </p:nvSpPr>
        <p:spPr>
          <a:xfrm>
            <a:off x="28904183" y="14027825"/>
            <a:ext cx="13868401" cy="830956"/>
          </a:xfrm>
          <a:prstGeom prst="rect">
            <a:avLst/>
          </a:prstGeom>
          <a:noFill/>
          <a:ln>
            <a:solidFill>
              <a:schemeClr val="dk1"/>
            </a:solid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n-US" sz="2400" b="1" i="0" u="none" strike="noStrike" cap="none" spc="-100" dirty="0">
                <a:solidFill>
                  <a:srgbClr val="000000"/>
                </a:solidFill>
                <a:latin typeface="Avenir Book" panose="02000503020000020003" pitchFamily="2" charset="0"/>
                <a:cs typeface="Calibri" panose="020F0502020204030204" pitchFamily="34" charset="0"/>
                <a:sym typeface="Arial"/>
              </a:rPr>
              <a:t>Fig </a:t>
            </a:r>
            <a:r>
              <a:rPr lang="en-US" sz="2400" b="1" spc="-100" dirty="0">
                <a:solidFill>
                  <a:srgbClr val="000000"/>
                </a:solidFill>
                <a:latin typeface="Avenir Book" panose="02000503020000020003" pitchFamily="2" charset="0"/>
                <a:cs typeface="Calibri" panose="020F0502020204030204" pitchFamily="34" charset="0"/>
                <a:sym typeface="Arial"/>
              </a:rPr>
              <a:t>1</a:t>
            </a:r>
            <a:r>
              <a:rPr lang="en-US" sz="2400" b="1" i="0" u="none" strike="noStrike" cap="none" spc="-100" dirty="0">
                <a:solidFill>
                  <a:srgbClr val="000000"/>
                </a:solidFill>
                <a:latin typeface="Avenir Book" panose="02000503020000020003" pitchFamily="2" charset="0"/>
                <a:cs typeface="Calibri" panose="020F0502020204030204" pitchFamily="34" charset="0"/>
                <a:sym typeface="Arial"/>
              </a:rPr>
              <a:t> CT Abdomen / Pelvis Without Contrast. </a:t>
            </a:r>
            <a:r>
              <a:rPr lang="en-US" sz="2400" b="0" i="0" u="none" strike="noStrike" cap="none" spc="-100" dirty="0">
                <a:solidFill>
                  <a:srgbClr val="000000"/>
                </a:solidFill>
                <a:latin typeface="Avenir Book" panose="02000503020000020003" pitchFamily="2" charset="0"/>
                <a:cs typeface="Calibri" panose="020F0502020204030204" pitchFamily="34" charset="0"/>
                <a:sym typeface="Arial"/>
              </a:rPr>
              <a:t>Images A and B. </a:t>
            </a:r>
            <a:r>
              <a:rPr lang="en-US" sz="2400" spc="-100" dirty="0">
                <a:solidFill>
                  <a:srgbClr val="000000"/>
                </a:solidFill>
                <a:latin typeface="Avenir Book" panose="02000503020000020003" pitchFamily="2" charset="0"/>
                <a:cs typeface="Calibri" panose="020F0502020204030204" pitchFamily="34" charset="0"/>
                <a:sym typeface="Arial"/>
              </a:rPr>
              <a:t>Image A demonstrating an enlarged right inguinal lymph node, with short axis measuring 15 mm. Image B demonstrating marked hepatosplenomegaly.</a:t>
            </a:r>
            <a:endParaRPr lang="en-US" sz="2400" b="0" i="0" u="none" strike="noStrike" cap="none" spc="-100" dirty="0">
              <a:solidFill>
                <a:srgbClr val="000000"/>
              </a:solidFill>
              <a:latin typeface="Avenir Book" panose="02000503020000020003" pitchFamily="2" charset="0"/>
              <a:cs typeface="Calibri" panose="020F0502020204030204" pitchFamily="34" charset="0"/>
              <a:sym typeface="Arial"/>
            </a:endParaRPr>
          </a:p>
        </p:txBody>
      </p:sp>
      <p:sp>
        <p:nvSpPr>
          <p:cNvPr id="9" name="TextBox 8">
            <a:extLst>
              <a:ext uri="{FF2B5EF4-FFF2-40B4-BE49-F238E27FC236}">
                <a16:creationId xmlns:a16="http://schemas.microsoft.com/office/drawing/2014/main" id="{15BCF17B-1B7B-3973-6C53-79A7874A1248}"/>
              </a:ext>
            </a:extLst>
          </p:cNvPr>
          <p:cNvSpPr txBox="1"/>
          <p:nvPr/>
        </p:nvSpPr>
        <p:spPr>
          <a:xfrm>
            <a:off x="29034643" y="8402047"/>
            <a:ext cx="813817" cy="861774"/>
          </a:xfrm>
          <a:prstGeom prst="rect">
            <a:avLst/>
          </a:prstGeom>
          <a:noFill/>
        </p:spPr>
        <p:txBody>
          <a:bodyPr wrap="square" rtlCol="0">
            <a:spAutoFit/>
          </a:bodyPr>
          <a:lstStyle/>
          <a:p>
            <a:r>
              <a:rPr lang="en-US" sz="5000" dirty="0">
                <a:solidFill>
                  <a:schemeClr val="bg1"/>
                </a:solidFill>
              </a:rPr>
              <a:t>A</a:t>
            </a:r>
          </a:p>
        </p:txBody>
      </p:sp>
      <p:sp>
        <p:nvSpPr>
          <p:cNvPr id="18" name="TextBox 17">
            <a:extLst>
              <a:ext uri="{FF2B5EF4-FFF2-40B4-BE49-F238E27FC236}">
                <a16:creationId xmlns:a16="http://schemas.microsoft.com/office/drawing/2014/main" id="{DDAD689A-806A-45E4-B3B3-645B6E83DEA3}"/>
              </a:ext>
            </a:extLst>
          </p:cNvPr>
          <p:cNvSpPr txBox="1"/>
          <p:nvPr/>
        </p:nvSpPr>
        <p:spPr>
          <a:xfrm>
            <a:off x="36066441" y="8434143"/>
            <a:ext cx="813817" cy="861774"/>
          </a:xfrm>
          <a:prstGeom prst="rect">
            <a:avLst/>
          </a:prstGeom>
          <a:noFill/>
        </p:spPr>
        <p:txBody>
          <a:bodyPr wrap="square" rtlCol="0">
            <a:spAutoFit/>
          </a:bodyPr>
          <a:lstStyle/>
          <a:p>
            <a:r>
              <a:rPr lang="en-US" sz="5000" dirty="0">
                <a:solidFill>
                  <a:schemeClr val="bg1"/>
                </a:solidFill>
              </a:rPr>
              <a:t>B</a:t>
            </a:r>
          </a:p>
        </p:txBody>
      </p:sp>
      <p:sp>
        <p:nvSpPr>
          <p:cNvPr id="20" name="Rectangle 200">
            <a:extLst>
              <a:ext uri="{FF2B5EF4-FFF2-40B4-BE49-F238E27FC236}">
                <a16:creationId xmlns:a16="http://schemas.microsoft.com/office/drawing/2014/main" id="{25B6C611-A701-3F99-DA21-05D0202BBD0C}"/>
              </a:ext>
            </a:extLst>
          </p:cNvPr>
          <p:cNvSpPr>
            <a:spLocks noChangeArrowheads="1"/>
          </p:cNvSpPr>
          <p:nvPr/>
        </p:nvSpPr>
        <p:spPr bwMode="auto">
          <a:xfrm>
            <a:off x="28893535" y="16651018"/>
            <a:ext cx="13626065" cy="6601807"/>
          </a:xfrm>
          <a:prstGeom prst="rect">
            <a:avLst/>
          </a:prstGeom>
          <a:solidFill>
            <a:schemeClr val="bg1"/>
          </a:solidFill>
          <a:ln>
            <a:solidFill>
              <a:schemeClr val="dk1"/>
            </a:solidFill>
          </a:ln>
        </p:spPr>
        <p:txBody>
          <a:bodyPr wrap="square" lIns="320040" tIns="320040" rIns="274320" bIns="365760">
            <a:spAutoFit/>
          </a:bodyPr>
          <a:lstStyle>
            <a:lvl1pPr marL="24161750" indent="-24161750" defTabSz="4286250">
              <a:defRPr sz="8600">
                <a:solidFill>
                  <a:schemeClr val="tx1"/>
                </a:solidFill>
                <a:latin typeface="Calibri" panose="020F0502020204030204" pitchFamily="34" charset="0"/>
                <a:ea typeface="ＭＳ Ｐゴシック" panose="020B0600070205080204" pitchFamily="34" charset="-128"/>
              </a:defRPr>
            </a:lvl1pPr>
            <a:lvl2pPr marL="596900" indent="-482600" defTabSz="4286250">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marL="939800" indent="-50787300" defTabSz="4286250">
              <a:defRPr sz="8600">
                <a:solidFill>
                  <a:schemeClr val="tx1"/>
                </a:solidFill>
                <a:latin typeface="Calibri" panose="020F0502020204030204" pitchFamily="34" charset="0"/>
                <a:ea typeface="ＭＳ Ｐゴシック" panose="020B0600070205080204" pitchFamily="34" charset="-128"/>
              </a:defRPr>
            </a:lvl5pPr>
            <a:lvl6pPr marL="1397000" indent="-50787300" defTabSz="428625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1854200" indent="-50787300" defTabSz="428625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2311400" indent="-50787300" defTabSz="428625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2768600" indent="-50787300" defTabSz="428625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marL="571500" indent="-571500">
              <a:buFont typeface="Arial" panose="020B0604020202020204" pitchFamily="34" charset="0"/>
              <a:buChar char="•"/>
            </a:pPr>
            <a:r>
              <a:rPr lang="en-US" sz="3200" spc="-100" dirty="0">
                <a:latin typeface="Avenir Book" panose="02000503020000020003" pitchFamily="2" charset="0"/>
                <a:cs typeface="Calibri" panose="020F0502020204030204" pitchFamily="34" charset="0"/>
              </a:rPr>
              <a:t>This case demonstrates the importance of recognizing a life-threatening complication of new onset system lupus erythematosus. Macrophage activating syndrome is diagnosed when hemophagocytic lymphohistiocytosis presents in the context of a concurrent autoimmune disorder. This is most commonly systemic juvenile idiopathic arthritis. </a:t>
            </a:r>
            <a:br>
              <a:rPr lang="en-US" sz="3200" spc="-100" dirty="0">
                <a:latin typeface="Avenir Book" panose="02000503020000020003" pitchFamily="2" charset="0"/>
                <a:cs typeface="Calibri" panose="020F0502020204030204" pitchFamily="34" charset="0"/>
              </a:rPr>
            </a:br>
            <a:endParaRPr lang="en-US" sz="3200" spc="-100" dirty="0">
              <a:latin typeface="Avenir Book" panose="02000503020000020003" pitchFamily="2" charset="0"/>
              <a:cs typeface="Calibri" panose="020F0502020204030204" pitchFamily="34" charset="0"/>
            </a:endParaRPr>
          </a:p>
          <a:p>
            <a:pPr marL="571500" indent="-571500">
              <a:buFont typeface="Arial" panose="020B0604020202020204" pitchFamily="34" charset="0"/>
              <a:buChar char="•"/>
            </a:pPr>
            <a:r>
              <a:rPr lang="en-US" sz="3200" spc="-100" dirty="0">
                <a:latin typeface="Avenir Book" panose="02000503020000020003" pitchFamily="2" charset="0"/>
                <a:cs typeface="Calibri" panose="020F0502020204030204" pitchFamily="34" charset="0"/>
              </a:rPr>
              <a:t>MAS is a potentially lethal complication in patients with autoimmune disorders with over 50% mortality in untreated cases. </a:t>
            </a:r>
            <a:br>
              <a:rPr lang="en-US" sz="3200" spc="-100" dirty="0">
                <a:latin typeface="Avenir Book" panose="02000503020000020003" pitchFamily="2" charset="0"/>
                <a:cs typeface="Calibri" panose="020F0502020204030204" pitchFamily="34" charset="0"/>
              </a:rPr>
            </a:br>
            <a:endParaRPr lang="en-US" sz="3200" spc="-100" dirty="0">
              <a:latin typeface="Avenir Book" panose="02000503020000020003" pitchFamily="2" charset="0"/>
              <a:cs typeface="Calibri" panose="020F0502020204030204" pitchFamily="34" charset="0"/>
            </a:endParaRPr>
          </a:p>
          <a:p>
            <a:pPr marL="571500" indent="-571500">
              <a:buFont typeface="Arial" panose="020B0604020202020204" pitchFamily="34" charset="0"/>
              <a:buChar char="•"/>
            </a:pPr>
            <a:r>
              <a:rPr lang="en-US" sz="3200" spc="-100" dirty="0">
                <a:latin typeface="Avenir Book" panose="02000503020000020003" pitchFamily="2" charset="0"/>
                <a:cs typeface="Calibri" panose="020F0502020204030204" pitchFamily="34" charset="0"/>
              </a:rPr>
              <a:t>Early diagnosis is critical so that appropriate treatment with intravenous corticosteroids can be initiated to prevent tissue damage and death.</a:t>
            </a:r>
            <a:br>
              <a:rPr lang="en-US" sz="3200" spc="-100" dirty="0">
                <a:latin typeface="Avenir Book" panose="02000503020000020003" pitchFamily="2" charset="0"/>
                <a:cs typeface="Calibri" panose="020F0502020204030204" pitchFamily="34" charset="0"/>
              </a:rPr>
            </a:br>
            <a:endParaRPr lang="en-US" sz="3200" spc="-100" dirty="0">
              <a:latin typeface="Avenir Book" panose="02000503020000020003" pitchFamily="2" charset="0"/>
              <a:cs typeface="Calibri" panose="020F0502020204030204" pitchFamily="34" charset="0"/>
            </a:endParaRPr>
          </a:p>
        </p:txBody>
      </p:sp>
      <p:sp>
        <p:nvSpPr>
          <p:cNvPr id="21" name="Text Box 395">
            <a:extLst>
              <a:ext uri="{FF2B5EF4-FFF2-40B4-BE49-F238E27FC236}">
                <a16:creationId xmlns:a16="http://schemas.microsoft.com/office/drawing/2014/main" id="{07FF6DEE-A3FB-8E5A-E944-053B411498A4}"/>
              </a:ext>
            </a:extLst>
          </p:cNvPr>
          <p:cNvSpPr txBox="1">
            <a:spLocks noChangeArrowheads="1"/>
          </p:cNvSpPr>
          <p:nvPr/>
        </p:nvSpPr>
        <p:spPr bwMode="auto">
          <a:xfrm>
            <a:off x="28875387" y="15664888"/>
            <a:ext cx="13644214" cy="986129"/>
          </a:xfrm>
          <a:prstGeom prst="rect">
            <a:avLst/>
          </a:prstGeom>
          <a:solidFill>
            <a:srgbClr val="003056"/>
          </a:solidFill>
          <a:ln w="9525">
            <a:noFill/>
            <a:miter lim="800000"/>
            <a:headEnd/>
            <a:tailEnd/>
          </a:ln>
        </p:spPr>
        <p:txBody>
          <a:bodyPr wrap="square" lIns="306031" tIns="153016" rIns="153016" bIns="153016" anchor="ctr">
            <a:spAutoFit/>
          </a:bodyPr>
          <a:lstStyle>
            <a:lvl1pPr>
              <a:defRPr sz="8600">
                <a:solidFill>
                  <a:schemeClr val="tx1"/>
                </a:solidFill>
                <a:latin typeface="Calibri" panose="020F0502020204030204" pitchFamily="34" charset="0"/>
                <a:ea typeface="ＭＳ Ｐゴシック" panose="020B0600070205080204" pitchFamily="34" charset="-128"/>
              </a:defRPr>
            </a:lvl1pPr>
            <a:lvl2pPr marL="37931725" indent="-37474525">
              <a:defRPr sz="8600">
                <a:solidFill>
                  <a:schemeClr val="tx1"/>
                </a:solidFill>
                <a:latin typeface="Calibri" panose="020F0502020204030204" pitchFamily="34" charset="0"/>
                <a:ea typeface="ＭＳ Ｐゴシック" panose="020B0600070205080204" pitchFamily="34" charset="-128"/>
              </a:defRPr>
            </a:lvl2pPr>
            <a:lvl3pPr>
              <a:defRPr sz="8600">
                <a:solidFill>
                  <a:schemeClr val="tx1"/>
                </a:solidFill>
                <a:latin typeface="Calibri" panose="020F0502020204030204" pitchFamily="34" charset="0"/>
                <a:ea typeface="ＭＳ Ｐゴシック" panose="020B0600070205080204" pitchFamily="34" charset="-128"/>
              </a:defRPr>
            </a:lvl3pPr>
            <a:lvl4pPr>
              <a:defRPr sz="8600">
                <a:solidFill>
                  <a:schemeClr val="tx1"/>
                </a:solidFill>
                <a:latin typeface="Calibri" panose="020F0502020204030204" pitchFamily="34" charset="0"/>
                <a:ea typeface="ＭＳ Ｐゴシック" panose="020B0600070205080204" pitchFamily="34" charset="-128"/>
              </a:defRPr>
            </a:lvl4pPr>
            <a:lvl5pPr>
              <a:defRPr sz="8600">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sz="8600">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US" altLang="en-US" sz="4400" b="1" dirty="0">
                <a:solidFill>
                  <a:schemeClr val="bg1"/>
                </a:solidFill>
                <a:effectLst>
                  <a:outerShdw blurRad="38100" dist="38100" dir="2700000" algn="tl">
                    <a:srgbClr val="000000"/>
                  </a:outerShdw>
                </a:effectLst>
                <a:latin typeface="Avenir LT Std 65 Medium" panose="020B0603020203020204" pitchFamily="34" charset="0"/>
              </a:rPr>
              <a:t>DISCUSSION</a:t>
            </a:r>
            <a:endParaRPr lang="en-US" altLang="en-US" sz="4400" b="1" dirty="0">
              <a:effectLst>
                <a:outerShdw blurRad="38100" dist="38100" dir="2700000" algn="tl">
                  <a:srgbClr val="FFFFFF"/>
                </a:outerShdw>
              </a:effectLst>
              <a:latin typeface="Avenir LT Std 65 Medium" panose="020B0603020203020204" pitchFamily="34" charset="0"/>
            </a:endParaRPr>
          </a:p>
        </p:txBody>
      </p:sp>
      <p:sp>
        <p:nvSpPr>
          <p:cNvPr id="22" name="Rectangle 405">
            <a:extLst>
              <a:ext uri="{FF2B5EF4-FFF2-40B4-BE49-F238E27FC236}">
                <a16:creationId xmlns:a16="http://schemas.microsoft.com/office/drawing/2014/main" id="{30DD5F1F-BF5D-62FE-1D05-D57DF629B677}"/>
              </a:ext>
            </a:extLst>
          </p:cNvPr>
          <p:cNvSpPr>
            <a:spLocks noChangeArrowheads="1"/>
          </p:cNvSpPr>
          <p:nvPr/>
        </p:nvSpPr>
        <p:spPr bwMode="auto">
          <a:xfrm>
            <a:off x="28912993" y="24130402"/>
            <a:ext cx="13859591" cy="4524315"/>
          </a:xfrm>
          <a:prstGeom prst="rect">
            <a:avLst/>
          </a:prstGeom>
          <a:solidFill>
            <a:schemeClr val="bg1"/>
          </a:solidFill>
          <a:ln>
            <a:solidFill>
              <a:schemeClr val="dk1"/>
            </a:solidFill>
          </a:ln>
        </p:spPr>
        <p:txBody>
          <a:bodyPr wrap="square" lIns="320040" tIns="320040" rIns="274320" bIns="320040">
            <a:spAutoFit/>
          </a:bodyPr>
          <a:lstStyle>
            <a:lvl1pPr marL="342900" indent="-342900" defTabSz="4286250">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1pPr>
            <a:lvl2pPr marL="39189025" indent="-37474525" defTabSz="4286250">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2pPr>
            <a:lvl3pPr>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3pPr>
            <a:lvl4pPr>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4pPr>
            <a:lvl5pPr marL="39531925" indent="-50787300" defTabSz="4286250">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5pPr>
            <a:lvl6pPr marL="39989125" indent="-50787300" defTabSz="4286250" fontAlgn="base">
              <a:spcBef>
                <a:spcPct val="0"/>
              </a:spcBef>
              <a:spcAft>
                <a:spcPct val="0"/>
              </a:spcAft>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6pPr>
            <a:lvl7pPr marL="40446325" indent="-50787300" defTabSz="4286250" fontAlgn="base">
              <a:spcBef>
                <a:spcPct val="0"/>
              </a:spcBef>
              <a:spcAft>
                <a:spcPct val="0"/>
              </a:spcAft>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7pPr>
            <a:lvl8pPr marL="40903525" indent="-50787300" defTabSz="4286250" fontAlgn="base">
              <a:spcBef>
                <a:spcPct val="0"/>
              </a:spcBef>
              <a:spcAft>
                <a:spcPct val="0"/>
              </a:spcAft>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8pPr>
            <a:lvl9pPr marL="41360725" indent="-50787300" defTabSz="4286250" fontAlgn="base">
              <a:spcBef>
                <a:spcPct val="0"/>
              </a:spcBef>
              <a:spcAft>
                <a:spcPct val="0"/>
              </a:spcAft>
              <a:tabLst>
                <a:tab pos="3154363" algn="l"/>
                <a:tab pos="6310313" algn="l"/>
              </a:tabLst>
              <a:defRPr sz="8600">
                <a:solidFill>
                  <a:schemeClr val="tx1"/>
                </a:solidFill>
                <a:latin typeface="Calibri" panose="020F0502020204030204" pitchFamily="34" charset="0"/>
                <a:ea typeface="ＭＳ Ｐゴシック" panose="020B0600070205080204" pitchFamily="34" charset="-128"/>
              </a:defRPr>
            </a:lvl9pPr>
          </a:lstStyle>
          <a:p>
            <a:pPr algn="just">
              <a:lnSpc>
                <a:spcPct val="95000"/>
              </a:lnSpc>
              <a:spcAft>
                <a:spcPct val="25000"/>
              </a:spcAft>
            </a:pPr>
            <a:r>
              <a:rPr lang="en-US" altLang="en-US" sz="3000" b="1" dirty="0">
                <a:solidFill>
                  <a:srgbClr val="003056"/>
                </a:solidFill>
                <a:latin typeface="Avenir LT Std 45 Book" panose="020B0502020203020204" pitchFamily="34" charset="0"/>
              </a:rPr>
              <a:t>REFERENCES</a:t>
            </a:r>
          </a:p>
          <a:p>
            <a:pPr marL="457200" indent="-457200" algn="just">
              <a:buAutoNum type="arabicPeriod"/>
            </a:pPr>
            <a:r>
              <a:rPr lang="en-US" sz="2400" spc="-100" dirty="0">
                <a:latin typeface="Avenir Book" panose="02000503020000020003" pitchFamily="2" charset="0"/>
                <a:cs typeface="Calibri" panose="020F0502020204030204" pitchFamily="34" charset="0"/>
              </a:rPr>
              <a:t>Bergsten E, Horne A, </a:t>
            </a:r>
            <a:r>
              <a:rPr lang="en-US" sz="2400" spc="-100" dirty="0" err="1">
                <a:latin typeface="Avenir Book" panose="02000503020000020003" pitchFamily="2" charset="0"/>
                <a:cs typeface="Calibri" panose="020F0502020204030204" pitchFamily="34" charset="0"/>
              </a:rPr>
              <a:t>Aricó</a:t>
            </a:r>
            <a:r>
              <a:rPr lang="en-US" sz="2400" spc="-100" dirty="0">
                <a:latin typeface="Avenir Book" panose="02000503020000020003" pitchFamily="2" charset="0"/>
                <a:cs typeface="Calibri" panose="020F0502020204030204" pitchFamily="34" charset="0"/>
              </a:rPr>
              <a:t> M, </a:t>
            </a:r>
            <a:r>
              <a:rPr lang="en-US" sz="2400" spc="-100" dirty="0" err="1">
                <a:latin typeface="Avenir Book" panose="02000503020000020003" pitchFamily="2" charset="0"/>
                <a:cs typeface="Calibri" panose="020F0502020204030204" pitchFamily="34" charset="0"/>
              </a:rPr>
              <a:t>Astigarraga</a:t>
            </a:r>
            <a:r>
              <a:rPr lang="en-US" sz="2400" spc="-100" dirty="0">
                <a:latin typeface="Avenir Book" panose="02000503020000020003" pitchFamily="2" charset="0"/>
                <a:cs typeface="Calibri" panose="020F0502020204030204" pitchFamily="34" charset="0"/>
              </a:rPr>
              <a:t> I, Egeler RM, </a:t>
            </a:r>
            <a:r>
              <a:rPr lang="en-US" sz="2400" spc="-100" dirty="0" err="1">
                <a:latin typeface="Avenir Book" panose="02000503020000020003" pitchFamily="2" charset="0"/>
                <a:cs typeface="Calibri" panose="020F0502020204030204" pitchFamily="34" charset="0"/>
              </a:rPr>
              <a:t>Filipovich</a:t>
            </a:r>
            <a:r>
              <a:rPr lang="en-US" sz="2400" spc="-100" dirty="0">
                <a:latin typeface="Avenir Book" panose="02000503020000020003" pitchFamily="2" charset="0"/>
                <a:cs typeface="Calibri" panose="020F0502020204030204" pitchFamily="34" charset="0"/>
              </a:rPr>
              <a:t> AH, Ishii E, </a:t>
            </a:r>
            <a:r>
              <a:rPr lang="en-US" sz="2400" spc="-100" dirty="0" err="1">
                <a:latin typeface="Avenir Book" panose="02000503020000020003" pitchFamily="2" charset="0"/>
                <a:cs typeface="Calibri" panose="020F0502020204030204" pitchFamily="34" charset="0"/>
              </a:rPr>
              <a:t>Janka</a:t>
            </a:r>
            <a:r>
              <a:rPr lang="en-US" sz="2400" spc="-100" dirty="0">
                <a:latin typeface="Avenir Book" panose="02000503020000020003" pitchFamily="2" charset="0"/>
                <a:cs typeface="Calibri" panose="020F0502020204030204" pitchFamily="34" charset="0"/>
              </a:rPr>
              <a:t> G, </a:t>
            </a:r>
            <a:r>
              <a:rPr lang="en-US" sz="2400" spc="-100" dirty="0" err="1">
                <a:latin typeface="Avenir Book" panose="02000503020000020003" pitchFamily="2" charset="0"/>
                <a:cs typeface="Calibri" panose="020F0502020204030204" pitchFamily="34" charset="0"/>
              </a:rPr>
              <a:t>Ladisch</a:t>
            </a:r>
            <a:r>
              <a:rPr lang="en-US" sz="2400" spc="-100" dirty="0">
                <a:latin typeface="Avenir Book" panose="02000503020000020003" pitchFamily="2" charset="0"/>
                <a:cs typeface="Calibri" panose="020F0502020204030204" pitchFamily="34" charset="0"/>
              </a:rPr>
              <a:t> S, Lehmberg K, McClain KL, </a:t>
            </a:r>
            <a:r>
              <a:rPr lang="en-US" sz="2400" spc="-100" dirty="0" err="1">
                <a:latin typeface="Avenir Book" panose="02000503020000020003" pitchFamily="2" charset="0"/>
                <a:cs typeface="Calibri" panose="020F0502020204030204" pitchFamily="34" charset="0"/>
              </a:rPr>
              <a:t>Minkov</a:t>
            </a:r>
            <a:r>
              <a:rPr lang="en-US" sz="2400" spc="-100" dirty="0">
                <a:latin typeface="Avenir Book" panose="02000503020000020003" pitchFamily="2" charset="0"/>
                <a:cs typeface="Calibri" panose="020F0502020204030204" pitchFamily="34" charset="0"/>
              </a:rPr>
              <a:t> M, Montgomery S, </a:t>
            </a:r>
            <a:r>
              <a:rPr lang="en-US" sz="2400" spc="-100" dirty="0" err="1">
                <a:latin typeface="Avenir Book" panose="02000503020000020003" pitchFamily="2" charset="0"/>
                <a:cs typeface="Calibri" panose="020F0502020204030204" pitchFamily="34" charset="0"/>
              </a:rPr>
              <a:t>Nanduri</a:t>
            </a:r>
            <a:r>
              <a:rPr lang="en-US" sz="2400" spc="-100" dirty="0">
                <a:latin typeface="Avenir Book" panose="02000503020000020003" pitchFamily="2" charset="0"/>
                <a:cs typeface="Calibri" panose="020F0502020204030204" pitchFamily="34" charset="0"/>
              </a:rPr>
              <a:t> V, Rosso D, </a:t>
            </a:r>
            <a:r>
              <a:rPr lang="en-US" sz="2400" spc="-100" dirty="0" err="1">
                <a:latin typeface="Avenir Book" panose="02000503020000020003" pitchFamily="2" charset="0"/>
                <a:cs typeface="Calibri" panose="020F0502020204030204" pitchFamily="34" charset="0"/>
              </a:rPr>
              <a:t>Henter</a:t>
            </a:r>
            <a:r>
              <a:rPr lang="en-US" sz="2400" spc="-100" dirty="0">
                <a:latin typeface="Avenir Book" panose="02000503020000020003" pitchFamily="2" charset="0"/>
                <a:cs typeface="Calibri" panose="020F0502020204030204" pitchFamily="34" charset="0"/>
              </a:rPr>
              <a:t> JI. Confirmed efficacy of etoposide and dexamethasone in HLH treatment: long-term results of the cooperative HLH-2004 study. Blood. 2017 Dec 21;130(25):2728-2738. </a:t>
            </a:r>
            <a:r>
              <a:rPr lang="en-US" sz="2400" spc="-100" dirty="0" err="1">
                <a:latin typeface="Avenir Book" panose="02000503020000020003" pitchFamily="2" charset="0"/>
                <a:cs typeface="Calibri" panose="020F0502020204030204" pitchFamily="34" charset="0"/>
              </a:rPr>
              <a:t>doi</a:t>
            </a:r>
            <a:r>
              <a:rPr lang="en-US" sz="2400" spc="-100" dirty="0">
                <a:latin typeface="Avenir Book" panose="02000503020000020003" pitchFamily="2" charset="0"/>
                <a:cs typeface="Calibri" panose="020F0502020204030204" pitchFamily="34" charset="0"/>
              </a:rPr>
              <a:t>: 10.1182/blood-2017-06-788349. </a:t>
            </a:r>
            <a:r>
              <a:rPr lang="en-US" sz="2400" spc="-100" dirty="0" err="1">
                <a:latin typeface="Avenir Book" panose="02000503020000020003" pitchFamily="2" charset="0"/>
                <a:cs typeface="Calibri" panose="020F0502020204030204" pitchFamily="34" charset="0"/>
              </a:rPr>
              <a:t>Epub</a:t>
            </a:r>
            <a:r>
              <a:rPr lang="en-US" sz="2400" spc="-100" dirty="0">
                <a:latin typeface="Avenir Book" panose="02000503020000020003" pitchFamily="2" charset="0"/>
                <a:cs typeface="Calibri" panose="020F0502020204030204" pitchFamily="34" charset="0"/>
              </a:rPr>
              <a:t> 2017 Sep 21. PMID: 28935695; PMCID: PMC5785801.</a:t>
            </a:r>
          </a:p>
          <a:p>
            <a:pPr marL="457200" indent="-457200" algn="just">
              <a:buAutoNum type="arabicPeriod"/>
            </a:pPr>
            <a:r>
              <a:rPr lang="en-US" sz="2400" spc="-100" dirty="0" err="1">
                <a:latin typeface="Avenir Book" panose="02000503020000020003" pitchFamily="2" charset="0"/>
                <a:cs typeface="Calibri" panose="020F0502020204030204" pitchFamily="34" charset="0"/>
              </a:rPr>
              <a:t>Lerkvaleekul</a:t>
            </a:r>
            <a:r>
              <a:rPr lang="en-US" sz="2400" spc="-100" dirty="0">
                <a:latin typeface="Avenir Book" panose="02000503020000020003" pitchFamily="2" charset="0"/>
                <a:cs typeface="Calibri" panose="020F0502020204030204" pitchFamily="34" charset="0"/>
              </a:rPr>
              <a:t> B, </a:t>
            </a:r>
            <a:r>
              <a:rPr lang="en-US" sz="2400" spc="-100" dirty="0" err="1">
                <a:latin typeface="Avenir Book" panose="02000503020000020003" pitchFamily="2" charset="0"/>
                <a:cs typeface="Calibri" panose="020F0502020204030204" pitchFamily="34" charset="0"/>
              </a:rPr>
              <a:t>Vilaiyuk</a:t>
            </a:r>
            <a:r>
              <a:rPr lang="en-US" sz="2400" spc="-100" dirty="0">
                <a:latin typeface="Avenir Book" panose="02000503020000020003" pitchFamily="2" charset="0"/>
                <a:cs typeface="Calibri" panose="020F0502020204030204" pitchFamily="34" charset="0"/>
              </a:rPr>
              <a:t> S. Macrophage activation syndrome: early diagnosis is key. Open Access </a:t>
            </a:r>
            <a:r>
              <a:rPr lang="en-US" sz="2400" spc="-100" dirty="0" err="1">
                <a:latin typeface="Avenir Book" panose="02000503020000020003" pitchFamily="2" charset="0"/>
                <a:cs typeface="Calibri" panose="020F0502020204030204" pitchFamily="34" charset="0"/>
              </a:rPr>
              <a:t>Rheumatol</a:t>
            </a:r>
            <a:r>
              <a:rPr lang="en-US" sz="2400" spc="-100" dirty="0">
                <a:latin typeface="Avenir Book" panose="02000503020000020003" pitchFamily="2" charset="0"/>
                <a:cs typeface="Calibri" panose="020F0502020204030204" pitchFamily="34" charset="0"/>
              </a:rPr>
              <a:t>. 2018 Aug 31;10:117-128. </a:t>
            </a:r>
            <a:r>
              <a:rPr lang="en-US" sz="2400" spc="-100" dirty="0" err="1">
                <a:latin typeface="Avenir Book" panose="02000503020000020003" pitchFamily="2" charset="0"/>
                <a:cs typeface="Calibri" panose="020F0502020204030204" pitchFamily="34" charset="0"/>
              </a:rPr>
              <a:t>doi</a:t>
            </a:r>
            <a:r>
              <a:rPr lang="en-US" sz="2400" spc="-100" dirty="0">
                <a:latin typeface="Avenir Book" panose="02000503020000020003" pitchFamily="2" charset="0"/>
                <a:cs typeface="Calibri" panose="020F0502020204030204" pitchFamily="34" charset="0"/>
              </a:rPr>
              <a:t>: 10.2147/OARRR.S151013. PMID: 30214327; PMCID: PMC6124446.</a:t>
            </a:r>
          </a:p>
          <a:p>
            <a:pPr marL="457200" indent="-457200" algn="just">
              <a:buAutoNum type="arabicPeriod"/>
            </a:pPr>
            <a:endParaRPr lang="en-US" sz="2400" spc="-100" dirty="0">
              <a:latin typeface="Avenir Book" panose="02000503020000020003" pitchFamily="2" charset="0"/>
              <a:cs typeface="Calibri" panose="020F0502020204030204" pitchFamily="34" charset="0"/>
            </a:endParaRPr>
          </a:p>
        </p:txBody>
      </p:sp>
      <p:graphicFrame>
        <p:nvGraphicFramePr>
          <p:cNvPr id="23" name="Diagram 22">
            <a:extLst>
              <a:ext uri="{FF2B5EF4-FFF2-40B4-BE49-F238E27FC236}">
                <a16:creationId xmlns:a16="http://schemas.microsoft.com/office/drawing/2014/main" id="{CC6037D2-1104-2058-16FE-6E8B18727CAD}"/>
              </a:ext>
            </a:extLst>
          </p:cNvPr>
          <p:cNvGraphicFramePr/>
          <p:nvPr>
            <p:extLst>
              <p:ext uri="{D42A27DB-BD31-4B8C-83A1-F6EECF244321}">
                <p14:modId xmlns:p14="http://schemas.microsoft.com/office/powerpoint/2010/main" val="358560208"/>
              </p:ext>
            </p:extLst>
          </p:nvPr>
        </p:nvGraphicFramePr>
        <p:xfrm>
          <a:off x="15046659" y="9709684"/>
          <a:ext cx="13188281" cy="130691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7" name="Plus 26">
            <a:extLst>
              <a:ext uri="{FF2B5EF4-FFF2-40B4-BE49-F238E27FC236}">
                <a16:creationId xmlns:a16="http://schemas.microsoft.com/office/drawing/2014/main" id="{45661F0F-1515-4929-8DB7-7D92C010D27F}"/>
              </a:ext>
            </a:extLst>
          </p:cNvPr>
          <p:cNvSpPr/>
          <p:nvPr/>
        </p:nvSpPr>
        <p:spPr>
          <a:xfrm>
            <a:off x="21121671" y="23077063"/>
            <a:ext cx="990600" cy="1008590"/>
          </a:xfrm>
          <a:prstGeom prst="mathPlus">
            <a:avLst/>
          </a:prstGeom>
          <a:solidFill>
            <a:schemeClr val="tx2"/>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EDDB2C21-6EB6-D6A6-5127-776AFDFC7055}"/>
              </a:ext>
            </a:extLst>
          </p:cNvPr>
          <p:cNvSpPr txBox="1"/>
          <p:nvPr/>
        </p:nvSpPr>
        <p:spPr>
          <a:xfrm>
            <a:off x="15046659" y="24130403"/>
            <a:ext cx="13188281" cy="2092881"/>
          </a:xfrm>
          <a:prstGeom prst="rect">
            <a:avLst/>
          </a:prstGeom>
          <a:noFill/>
        </p:spPr>
        <p:txBody>
          <a:bodyPr wrap="square" rtlCol="0">
            <a:spAutoFit/>
          </a:bodyPr>
          <a:lstStyle/>
          <a:p>
            <a:pPr algn="ctr"/>
            <a:r>
              <a:rPr lang="en-US" sz="5000" dirty="0">
                <a:latin typeface="Avenir Book" panose="02000503020000020003" pitchFamily="2" charset="0"/>
              </a:rPr>
              <a:t>Concurrent Rheumatologic Disorder </a:t>
            </a:r>
          </a:p>
          <a:p>
            <a:pPr algn="ctr"/>
            <a:r>
              <a:rPr lang="en-US" sz="4000" i="1" dirty="0">
                <a:latin typeface="Avenir Book" panose="02000503020000020003" pitchFamily="2" charset="0"/>
              </a:rPr>
              <a:t>(ex. Systemic </a:t>
            </a:r>
            <a:r>
              <a:rPr lang="en-US" sz="4000" i="1" dirty="0" err="1">
                <a:latin typeface="Avenir Book" panose="02000503020000020003" pitchFamily="2" charset="0"/>
              </a:rPr>
              <a:t>Juvenille</a:t>
            </a:r>
            <a:r>
              <a:rPr lang="en-US" sz="4000" i="1" dirty="0">
                <a:latin typeface="Avenir Book" panose="02000503020000020003" pitchFamily="2" charset="0"/>
              </a:rPr>
              <a:t> Idiopathic Arthritis, </a:t>
            </a:r>
            <a:r>
              <a:rPr lang="en-US" sz="4000" b="1" i="1" dirty="0">
                <a:solidFill>
                  <a:schemeClr val="tx2"/>
                </a:solidFill>
                <a:latin typeface="Avenir Book" panose="02000503020000020003" pitchFamily="2" charset="0"/>
              </a:rPr>
              <a:t>Systemic Lupus Erythematosus</a:t>
            </a:r>
            <a:r>
              <a:rPr lang="en-US" sz="4000" i="1" dirty="0">
                <a:latin typeface="Avenir Book" panose="02000503020000020003" pitchFamily="2" charset="0"/>
              </a:rPr>
              <a:t>)</a:t>
            </a:r>
          </a:p>
        </p:txBody>
      </p:sp>
      <p:sp>
        <p:nvSpPr>
          <p:cNvPr id="29" name="Down Arrow 28">
            <a:extLst>
              <a:ext uri="{FF2B5EF4-FFF2-40B4-BE49-F238E27FC236}">
                <a16:creationId xmlns:a16="http://schemas.microsoft.com/office/drawing/2014/main" id="{BFC917E4-ABB1-2C22-E07D-6263428CBB5D}"/>
              </a:ext>
            </a:extLst>
          </p:cNvPr>
          <p:cNvSpPr/>
          <p:nvPr/>
        </p:nvSpPr>
        <p:spPr>
          <a:xfrm>
            <a:off x="20802600" y="26531060"/>
            <a:ext cx="1333499" cy="1053340"/>
          </a:xfrm>
          <a:prstGeom prst="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351BD2D-9616-C432-9D34-E06F6FB23EB8}"/>
              </a:ext>
            </a:extLst>
          </p:cNvPr>
          <p:cNvSpPr txBox="1"/>
          <p:nvPr/>
        </p:nvSpPr>
        <p:spPr>
          <a:xfrm>
            <a:off x="15046658" y="27806437"/>
            <a:ext cx="13188282" cy="2246769"/>
          </a:xfrm>
          <a:prstGeom prst="rect">
            <a:avLst/>
          </a:prstGeom>
          <a:noFill/>
        </p:spPr>
        <p:txBody>
          <a:bodyPr wrap="square" rtlCol="0">
            <a:spAutoFit/>
          </a:bodyPr>
          <a:lstStyle/>
          <a:p>
            <a:pPr algn="ctr"/>
            <a:r>
              <a:rPr lang="en-US" sz="7000" b="1" dirty="0">
                <a:solidFill>
                  <a:schemeClr val="tx2"/>
                </a:solidFill>
                <a:latin typeface="Avenir Book" panose="02000503020000020003" pitchFamily="2" charset="0"/>
              </a:rPr>
              <a:t>MACROPHAGE ACTIVATING SYNDROME</a:t>
            </a:r>
          </a:p>
        </p:txBody>
      </p:sp>
    </p:spTree>
    <p:extLst>
      <p:ext uri="{BB962C8B-B14F-4D97-AF65-F5344CB8AC3E}">
        <p14:creationId xmlns:p14="http://schemas.microsoft.com/office/powerpoint/2010/main" val="9894251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BFDC49C9219E419F692AD629351384" ma:contentTypeVersion="2" ma:contentTypeDescription="Create a new document." ma:contentTypeScope="" ma:versionID="f43434d3bb47518d2d806fa2c5ed6f13">
  <xsd:schema xmlns:xsd="http://www.w3.org/2001/XMLSchema" xmlns:xs="http://www.w3.org/2001/XMLSchema" xmlns:p="http://schemas.microsoft.com/office/2006/metadata/properties" xmlns:ns1="http://schemas.microsoft.com/sharepoint/v3" xmlns:ns2="3664bb8a-6ce1-4d75-b121-5e917e1029f4" targetNamespace="http://schemas.microsoft.com/office/2006/metadata/properties" ma:root="true" ma:fieldsID="26b2aa4245e90f97c2bc9507e56ac9ae" ns1:_="" ns2:_="">
    <xsd:import namespace="http://schemas.microsoft.com/sharepoint/v3"/>
    <xsd:import namespace="3664bb8a-6ce1-4d75-b121-5e917e1029f4"/>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664bb8a-6ce1-4d75-b121-5e917e1029f4"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7FDF2D-8141-429A-AA3F-AFB6499321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664bb8a-6ce1-4d75-b121-5e917e102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762FA6-1EDC-4679-A3DF-B364B0BBF4D7}">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6B9D6241-15C1-44C1-B920-32CBD933ED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607</TotalTime>
  <Words>749</Words>
  <Application>Microsoft Office PowerPoint</Application>
  <PresentationFormat>Custom</PresentationFormat>
  <Paragraphs>55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vt:lpstr>
      <vt:lpstr>Avenir Book</vt:lpstr>
      <vt:lpstr>Avenir LT Std 45 Book</vt:lpstr>
      <vt:lpstr>Avenir LT Std 65 Medium</vt:lpstr>
      <vt:lpstr>Calibri</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Chew, Holly Raser</dc:creator>
  <cp:lastModifiedBy>Manish Shrestha</cp:lastModifiedBy>
  <cp:revision>53</cp:revision>
  <cp:lastPrinted>2022-10-08T01:38:58Z</cp:lastPrinted>
  <dcterms:created xsi:type="dcterms:W3CDTF">2014-10-16T20:59:19Z</dcterms:created>
  <dcterms:modified xsi:type="dcterms:W3CDTF">2022-10-08T20:31:32Z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0x01010005BFDC49C9219E419F692AD629351384</vt:lpwstr>
  </property>
</Properties>
</file>